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7" r:id="rId1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1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F156BB-7A9B-45A8-BF40-EA681D552007}" type="datetimeFigureOut">
              <a:rPr lang="es-PE" smtClean="0"/>
              <a:t>15/01/2019</a:t>
            </a:fld>
            <a:endParaRPr lang="es-PE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B2B355-F565-4991-AA09-14814A47A822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845639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7B6B-9412-4A8F-8D43-92D8E11F559F}" type="datetimeFigureOut">
              <a:rPr lang="es-PE" smtClean="0"/>
              <a:t>15/01/2019</a:t>
            </a:fld>
            <a:endParaRPr lang="es-P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89B6D-BD07-42EF-A20F-D8EE210CDA9A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139230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7B6B-9412-4A8F-8D43-92D8E11F559F}" type="datetimeFigureOut">
              <a:rPr lang="es-PE" smtClean="0"/>
              <a:t>15/01/2019</a:t>
            </a:fld>
            <a:endParaRPr lang="es-P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89B6D-BD07-42EF-A20F-D8EE210CDA9A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368661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7B6B-9412-4A8F-8D43-92D8E11F559F}" type="datetimeFigureOut">
              <a:rPr lang="es-PE" smtClean="0"/>
              <a:t>15/01/2019</a:t>
            </a:fld>
            <a:endParaRPr lang="es-P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89B6D-BD07-42EF-A20F-D8EE210CDA9A}" type="slidenum">
              <a:rPr lang="es-PE" smtClean="0"/>
              <a:t>‹Nº›</a:t>
            </a:fld>
            <a:endParaRPr lang="es-PE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5614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7B6B-9412-4A8F-8D43-92D8E11F559F}" type="datetimeFigureOut">
              <a:rPr lang="es-PE" smtClean="0"/>
              <a:t>15/01/2019</a:t>
            </a:fld>
            <a:endParaRPr lang="es-P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89B6D-BD07-42EF-A20F-D8EE210CDA9A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5848021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7B6B-9412-4A8F-8D43-92D8E11F559F}" type="datetimeFigureOut">
              <a:rPr lang="es-PE" smtClean="0"/>
              <a:t>15/01/2019</a:t>
            </a:fld>
            <a:endParaRPr lang="es-P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89B6D-BD07-42EF-A20F-D8EE210CDA9A}" type="slidenum">
              <a:rPr lang="es-PE" smtClean="0"/>
              <a:t>‹Nº›</a:t>
            </a:fld>
            <a:endParaRPr lang="es-PE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04256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7B6B-9412-4A8F-8D43-92D8E11F559F}" type="datetimeFigureOut">
              <a:rPr lang="es-PE" smtClean="0"/>
              <a:t>15/01/2019</a:t>
            </a:fld>
            <a:endParaRPr lang="es-P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89B6D-BD07-42EF-A20F-D8EE210CDA9A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7998661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7B6B-9412-4A8F-8D43-92D8E11F559F}" type="datetimeFigureOut">
              <a:rPr lang="es-PE" smtClean="0"/>
              <a:t>15/01/2019</a:t>
            </a:fld>
            <a:endParaRPr lang="es-P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89B6D-BD07-42EF-A20F-D8EE210CDA9A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222478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7B6B-9412-4A8F-8D43-92D8E11F559F}" type="datetimeFigureOut">
              <a:rPr lang="es-PE" smtClean="0"/>
              <a:t>15/01/2019</a:t>
            </a:fld>
            <a:endParaRPr lang="es-P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89B6D-BD07-42EF-A20F-D8EE210CDA9A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40863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7B6B-9412-4A8F-8D43-92D8E11F559F}" type="datetimeFigureOut">
              <a:rPr lang="es-PE" smtClean="0"/>
              <a:t>15/01/2019</a:t>
            </a:fld>
            <a:endParaRPr lang="es-P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89B6D-BD07-42EF-A20F-D8EE210CDA9A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462468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7B6B-9412-4A8F-8D43-92D8E11F559F}" type="datetimeFigureOut">
              <a:rPr lang="es-PE" smtClean="0"/>
              <a:t>15/01/2019</a:t>
            </a:fld>
            <a:endParaRPr lang="es-P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89B6D-BD07-42EF-A20F-D8EE210CDA9A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47588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7B6B-9412-4A8F-8D43-92D8E11F559F}" type="datetimeFigureOut">
              <a:rPr lang="es-PE" smtClean="0"/>
              <a:t>15/01/2019</a:t>
            </a:fld>
            <a:endParaRPr lang="es-P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89B6D-BD07-42EF-A20F-D8EE210CDA9A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009438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7B6B-9412-4A8F-8D43-92D8E11F559F}" type="datetimeFigureOut">
              <a:rPr lang="es-PE" smtClean="0"/>
              <a:t>15/01/2019</a:t>
            </a:fld>
            <a:endParaRPr lang="es-P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89B6D-BD07-42EF-A20F-D8EE210CDA9A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295492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7B6B-9412-4A8F-8D43-92D8E11F559F}" type="datetimeFigureOut">
              <a:rPr lang="es-PE" smtClean="0"/>
              <a:t>15/01/2019</a:t>
            </a:fld>
            <a:endParaRPr lang="es-P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89B6D-BD07-42EF-A20F-D8EE210CDA9A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02566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7B6B-9412-4A8F-8D43-92D8E11F559F}" type="datetimeFigureOut">
              <a:rPr lang="es-PE" smtClean="0"/>
              <a:t>15/01/2019</a:t>
            </a:fld>
            <a:endParaRPr lang="es-P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89B6D-BD07-42EF-A20F-D8EE210CDA9A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343461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7B6B-9412-4A8F-8D43-92D8E11F559F}" type="datetimeFigureOut">
              <a:rPr lang="es-PE" smtClean="0"/>
              <a:t>15/01/2019</a:t>
            </a:fld>
            <a:endParaRPr lang="es-P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89B6D-BD07-42EF-A20F-D8EE210CDA9A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512275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7B6B-9412-4A8F-8D43-92D8E11F559F}" type="datetimeFigureOut">
              <a:rPr lang="es-PE" smtClean="0"/>
              <a:t>15/01/2019</a:t>
            </a:fld>
            <a:endParaRPr lang="es-P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89B6D-BD07-42EF-A20F-D8EE210CDA9A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2684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E7B6B-9412-4A8F-8D43-92D8E11F559F}" type="datetimeFigureOut">
              <a:rPr lang="es-PE" smtClean="0"/>
              <a:t>15/01/2019</a:t>
            </a:fld>
            <a:endParaRPr lang="es-P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2B89B6D-BD07-42EF-A20F-D8EE210CDA9A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58611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07067" y="1925563"/>
            <a:ext cx="7766936" cy="1646302"/>
          </a:xfrm>
        </p:spPr>
        <p:txBody>
          <a:bodyPr/>
          <a:lstStyle/>
          <a:p>
            <a:r>
              <a:rPr lang="es-PE" dirty="0" smtClean="0"/>
              <a:t>CHARLA: CONTROL DE PRECINTOS ADUANEROS</a:t>
            </a:r>
            <a:endParaRPr lang="es-PE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78" y="6000350"/>
            <a:ext cx="2436808" cy="682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643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Johana\AppData\Local\Temp\SNAGHTML58c3290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396" y="2105713"/>
            <a:ext cx="9705975" cy="2924176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78" y="6000350"/>
            <a:ext cx="2436808" cy="682306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655093" y="341194"/>
            <a:ext cx="92395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Alertas en Regularizaciones</a:t>
            </a:r>
          </a:p>
          <a:p>
            <a:pPr algn="just"/>
            <a:endParaRPr lang="es-PE" dirty="0" smtClean="0"/>
          </a:p>
          <a:p>
            <a:pPr algn="just"/>
            <a:r>
              <a:rPr lang="es-PE" dirty="0" smtClean="0"/>
              <a:t>Si al momento de regularizar su Exportación Definitiva, se utiliza un precinto que NO ha sido registrado en el portal de SUNAT, aparecerá el siguiente mensaje: 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8382411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78" y="6000350"/>
            <a:ext cx="2436808" cy="682306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2142696" y="2606722"/>
            <a:ext cx="77519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000" dirty="0" smtClean="0"/>
              <a:t>Ingreso de Control de Precintos en el sistema </a:t>
            </a:r>
            <a:r>
              <a:rPr lang="es-PE" sz="2000" dirty="0" smtClean="0"/>
              <a:t>SCE </a:t>
            </a:r>
            <a:r>
              <a:rPr lang="es-PE" sz="2000" dirty="0" smtClean="0"/>
              <a:t>Aduanas</a:t>
            </a:r>
            <a:endParaRPr lang="es-PE" sz="2000" dirty="0"/>
          </a:p>
        </p:txBody>
      </p:sp>
    </p:spTree>
    <p:extLst>
      <p:ext uri="{BB962C8B-B14F-4D97-AF65-F5344CB8AC3E}">
        <p14:creationId xmlns:p14="http://schemas.microsoft.com/office/powerpoint/2010/main" val="330927773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964" y="6000350"/>
            <a:ext cx="2436808" cy="682306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740229" y="543438"/>
            <a:ext cx="87376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0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Procedimiento Específico</a:t>
            </a:r>
            <a:r>
              <a:rPr lang="es-PE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algn="just"/>
            <a:r>
              <a:rPr lang="es-PE" sz="2000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CONTROL-PE.00.08 </a:t>
            </a:r>
            <a:r>
              <a:rPr lang="es-PE" sz="20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USO Y CONTROL DE PRECINTOS </a:t>
            </a:r>
            <a:r>
              <a:rPr lang="es-PE" sz="2000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ADUANEROS </a:t>
            </a:r>
            <a:r>
              <a:rPr lang="es-PE" sz="20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OTRAS MEDIDAS DE </a:t>
            </a:r>
            <a:r>
              <a:rPr lang="es-PE" sz="2000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SEGURIDAD</a:t>
            </a:r>
            <a:endParaRPr lang="es-P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s-P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s-PE" dirty="0" smtClean="0">
                <a:latin typeface="Calibri" panose="020F0502020204030204" pitchFamily="34" charset="0"/>
                <a:cs typeface="Calibri" panose="020F0502020204030204" pitchFamily="34" charset="0"/>
              </a:rPr>
              <a:t>Los </a:t>
            </a:r>
            <a:r>
              <a:rPr lang="es-PE" dirty="0">
                <a:latin typeface="Calibri" panose="020F0502020204030204" pitchFamily="34" charset="0"/>
                <a:cs typeface="Calibri" panose="020F0502020204030204" pitchFamily="34" charset="0"/>
              </a:rPr>
              <a:t>precintos aduaneros son colocados como medida de seguridad en contenedores cerrados, vehículos tipo furgón y cisternas cuando su estructura y acondicionamiento permita su precintado</a:t>
            </a:r>
            <a:r>
              <a:rPr lang="es-PE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s-P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PE" b="1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PE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PE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Infracciones y sanciones</a:t>
            </a:r>
            <a:r>
              <a:rPr lang="es-PE" sz="20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endParaRPr lang="es-P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s-PE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RESOLUCIÓN DE SUPERINTENDENCIA NACIONAL ADJUNTA DE ADUANAS N° 003-2019/SUNAT/300000</a:t>
            </a:r>
          </a:p>
          <a:p>
            <a:pPr algn="just"/>
            <a:endParaRPr lang="es-P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s-PE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s-PE" dirty="0" smtClean="0">
                <a:latin typeface="Calibri" panose="020F0502020204030204" pitchFamily="34" charset="0"/>
                <a:cs typeface="Calibri" panose="020F0502020204030204" pitchFamily="34" charset="0"/>
              </a:rPr>
              <a:t>esulta pertinente aprobar la facultad discrecional para no determinarlas ni sancionarlas siempre que se cometan del 01/01/2019 al 30/06/2019.</a:t>
            </a:r>
          </a:p>
          <a:p>
            <a:endParaRPr lang="es-PE" dirty="0"/>
          </a:p>
          <a:p>
            <a:endParaRPr lang="es-PE" dirty="0" smtClean="0"/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246417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870857" y="319314"/>
            <a:ext cx="7953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b="1" dirty="0" smtClean="0"/>
              <a:t>TIPOS DE PRECINTOS</a:t>
            </a:r>
            <a:endParaRPr lang="es-PE" b="1" dirty="0"/>
          </a:p>
        </p:txBody>
      </p:sp>
      <p:sp>
        <p:nvSpPr>
          <p:cNvPr id="6" name="CuadroTexto 5"/>
          <p:cNvSpPr txBox="1"/>
          <p:nvPr/>
        </p:nvSpPr>
        <p:spPr>
          <a:xfrm>
            <a:off x="522514" y="1001486"/>
            <a:ext cx="2917371" cy="36933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PE" dirty="0" smtClean="0">
                <a:solidFill>
                  <a:schemeClr val="bg1"/>
                </a:solidFill>
              </a:rPr>
              <a:t>PRECINTO TIPO PERNO</a:t>
            </a:r>
            <a:endParaRPr lang="es-PE" dirty="0">
              <a:solidFill>
                <a:schemeClr val="bg1"/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6660171" y="1001486"/>
            <a:ext cx="2917371" cy="36933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PE" dirty="0" smtClean="0">
                <a:solidFill>
                  <a:schemeClr val="bg1"/>
                </a:solidFill>
              </a:rPr>
              <a:t>PRECINTO TIPO CABLE</a:t>
            </a:r>
            <a:endParaRPr lang="es-PE" dirty="0">
              <a:solidFill>
                <a:schemeClr val="bg1"/>
              </a:solidFill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056" y="1506790"/>
            <a:ext cx="2514286" cy="4047619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6000" y="1535820"/>
            <a:ext cx="2485714" cy="4057143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12" name="CuadroTexto 11"/>
          <p:cNvSpPr txBox="1"/>
          <p:nvPr/>
        </p:nvSpPr>
        <p:spPr>
          <a:xfrm>
            <a:off x="3512457" y="2779561"/>
            <a:ext cx="31477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600" dirty="0"/>
              <a:t>Identificador único legible en el cuerpo, de 11 </a:t>
            </a:r>
            <a:r>
              <a:rPr lang="es-PE" sz="1600" dirty="0" smtClean="0"/>
              <a:t>caracteres:</a:t>
            </a:r>
          </a:p>
          <a:p>
            <a:endParaRPr lang="es-PE" sz="1600" dirty="0"/>
          </a:p>
          <a:p>
            <a:r>
              <a:rPr lang="es-PE" sz="1600" b="1" dirty="0"/>
              <a:t>003  =  código de distribuidor</a:t>
            </a:r>
            <a:endParaRPr lang="es-PE" sz="1600" dirty="0"/>
          </a:p>
          <a:p>
            <a:r>
              <a:rPr lang="es-PE" sz="1600" b="1" dirty="0"/>
              <a:t>AB  </a:t>
            </a:r>
            <a:r>
              <a:rPr lang="es-PE" sz="1600" b="1" dirty="0" smtClean="0"/>
              <a:t>  =  </a:t>
            </a:r>
            <a:r>
              <a:rPr lang="es-PE" sz="1600" b="1" dirty="0"/>
              <a:t>código </a:t>
            </a:r>
            <a:r>
              <a:rPr lang="es-PE" sz="1600" b="1" dirty="0" smtClean="0"/>
              <a:t>adquiriente</a:t>
            </a:r>
            <a:endParaRPr lang="es-PE" sz="1600" dirty="0"/>
          </a:p>
          <a:p>
            <a:r>
              <a:rPr lang="es-PE" sz="1600" b="1" dirty="0" smtClean="0"/>
              <a:t>000001 =  número correlativo</a:t>
            </a:r>
            <a:endParaRPr lang="es-PE" sz="1600" dirty="0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78" y="6000350"/>
            <a:ext cx="2436808" cy="682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62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231900" y="355600"/>
            <a:ext cx="86614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dirty="0" smtClean="0"/>
              <a:t>DISTRIBUIDORES DE PRECINTOS REGISTRADOS</a:t>
            </a:r>
          </a:p>
          <a:p>
            <a:endParaRPr lang="es-PE" dirty="0"/>
          </a:p>
          <a:p>
            <a:r>
              <a:rPr lang="es-PE" dirty="0" smtClean="0"/>
              <a:t>Código                                           Empresa Autorizada</a:t>
            </a:r>
          </a:p>
          <a:p>
            <a:endParaRPr lang="es-PE" dirty="0"/>
          </a:p>
          <a:p>
            <a:r>
              <a:rPr lang="es-PE" dirty="0" smtClean="0"/>
              <a:t>002                      FLINK S.A.C.</a:t>
            </a:r>
          </a:p>
          <a:p>
            <a:r>
              <a:rPr lang="es-PE" dirty="0" smtClean="0"/>
              <a:t>003                      CORPORACION SEALER’S S.A.</a:t>
            </a:r>
          </a:p>
          <a:p>
            <a:r>
              <a:rPr lang="es-PE" dirty="0" smtClean="0"/>
              <a:t>004                      TITADSU S.A.C.</a:t>
            </a:r>
          </a:p>
          <a:p>
            <a:r>
              <a:rPr lang="es-PE" dirty="0" smtClean="0"/>
              <a:t>005                      SEGURIDADTECNOLOGIA Y SERVICIOS LOGISTIC SAC –STS SAC</a:t>
            </a:r>
          </a:p>
          <a:p>
            <a:r>
              <a:rPr lang="es-PE" dirty="0" smtClean="0"/>
              <a:t>006                      VALCOMEX NEGOCIOS INTERNACIONALES S.A.C.</a:t>
            </a:r>
          </a:p>
          <a:p>
            <a:r>
              <a:rPr lang="es-PE" dirty="0" smtClean="0"/>
              <a:t>007                      CORAL SHIPPING SERVICES AND TRADE EIRL</a:t>
            </a:r>
          </a:p>
          <a:p>
            <a:r>
              <a:rPr lang="es-PE" dirty="0" smtClean="0"/>
              <a:t>008                      SCELLES S.A.C.</a:t>
            </a:r>
          </a:p>
          <a:p>
            <a:r>
              <a:rPr lang="es-PE" dirty="0" smtClean="0"/>
              <a:t>009                      COMERCIAL DE RESPONSABILIDAD LIMITADA</a:t>
            </a:r>
          </a:p>
          <a:p>
            <a:r>
              <a:rPr lang="es-PE" dirty="0" smtClean="0"/>
              <a:t>010                      RED FLAG PERÚ S.A.C.</a:t>
            </a:r>
          </a:p>
          <a:p>
            <a:r>
              <a:rPr lang="es-PE" dirty="0" smtClean="0"/>
              <a:t>011                      COLD CHAIN SOCIEDAD ANONIMA CERRADA – COLD CHAIN S.A.C.</a:t>
            </a:r>
          </a:p>
          <a:p>
            <a:r>
              <a:rPr lang="es-PE" dirty="0" smtClean="0"/>
              <a:t>012                      LOCKSEAL SOLUTIONS S.A.C.</a:t>
            </a:r>
          </a:p>
          <a:p>
            <a:r>
              <a:rPr lang="es-PE" dirty="0" smtClean="0"/>
              <a:t>013                      BS TRADUNG IMPORT &amp; EXPORT S.R.L.</a:t>
            </a:r>
          </a:p>
          <a:p>
            <a:r>
              <a:rPr lang="es-PE" dirty="0" smtClean="0"/>
              <a:t>014                      OFIPERU E.I.R.L.</a:t>
            </a:r>
          </a:p>
          <a:p>
            <a:endParaRPr lang="es-PE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78" y="6000350"/>
            <a:ext cx="2436808" cy="682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1101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44500" y="241300"/>
            <a:ext cx="708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u="sng" dirty="0" smtClean="0"/>
              <a:t>Registro a través del portal de SUNAT</a:t>
            </a:r>
            <a:endParaRPr lang="es-PE" u="sng" dirty="0"/>
          </a:p>
        </p:txBody>
      </p:sp>
      <p:sp>
        <p:nvSpPr>
          <p:cNvPr id="3" name="CuadroTexto 2"/>
          <p:cNvSpPr txBox="1"/>
          <p:nvPr/>
        </p:nvSpPr>
        <p:spPr>
          <a:xfrm>
            <a:off x="444500" y="812800"/>
            <a:ext cx="843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600" dirty="0" smtClean="0"/>
              <a:t>- Ingresamos al portal del SDA con nuestra clave SOL o Usuario Secundario.</a:t>
            </a:r>
          </a:p>
          <a:p>
            <a:r>
              <a:rPr lang="es-PE" sz="1600" dirty="0" smtClean="0"/>
              <a:t>- Buscamos la ruta indicada en la imagen.</a:t>
            </a:r>
            <a:endParaRPr lang="es-PE" sz="16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78" y="6000350"/>
            <a:ext cx="2436808" cy="682306"/>
          </a:xfrm>
          <a:prstGeom prst="rect">
            <a:avLst/>
          </a:prstGeom>
        </p:spPr>
      </p:pic>
      <p:pic>
        <p:nvPicPr>
          <p:cNvPr id="2054" name="Picture 6" descr="C:\Users\Johana\AppData\Local\Temp\SNAGHTML582fe2c2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06"/>
          <a:stretch/>
        </p:blipFill>
        <p:spPr bwMode="auto">
          <a:xfrm>
            <a:off x="1133475" y="1582329"/>
            <a:ext cx="8493125" cy="4017824"/>
          </a:xfrm>
          <a:prstGeom prst="rect">
            <a:avLst/>
          </a:prstGeom>
          <a:noFill/>
          <a:ln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624005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9480" y="1168400"/>
            <a:ext cx="10046015" cy="4230443"/>
          </a:xfrm>
          <a:prstGeom prst="rect">
            <a:avLst/>
          </a:prstGeom>
          <a:ln>
            <a:solidFill>
              <a:srgbClr val="0070C0"/>
            </a:solidFill>
          </a:ln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78" y="6000350"/>
            <a:ext cx="2436808" cy="682306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685800" y="698384"/>
            <a:ext cx="8966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600" dirty="0" smtClean="0"/>
              <a:t>- Seleccionamos Tipo de Operador: AGENTE DE ADUANA</a:t>
            </a:r>
            <a:endParaRPr lang="es-PE" sz="1600" dirty="0"/>
          </a:p>
        </p:txBody>
      </p:sp>
    </p:spTree>
    <p:extLst>
      <p:ext uri="{BB962C8B-B14F-4D97-AF65-F5344CB8AC3E}">
        <p14:creationId xmlns:p14="http://schemas.microsoft.com/office/powerpoint/2010/main" val="384055026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78" y="6000350"/>
            <a:ext cx="2436808" cy="682306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914400" y="533400"/>
            <a:ext cx="695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600" dirty="0" smtClean="0"/>
              <a:t>- Se ingresa la información solicitada.</a:t>
            </a:r>
            <a:endParaRPr lang="es-PE" sz="1600" dirty="0"/>
          </a:p>
        </p:txBody>
      </p:sp>
      <p:sp>
        <p:nvSpPr>
          <p:cNvPr id="4" name="CuadroTexto 3"/>
          <p:cNvSpPr txBox="1"/>
          <p:nvPr/>
        </p:nvSpPr>
        <p:spPr>
          <a:xfrm>
            <a:off x="914400" y="5105400"/>
            <a:ext cx="7099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600" dirty="0" smtClean="0"/>
              <a:t>- Finalmente, click en </a:t>
            </a:r>
            <a:r>
              <a:rPr lang="es-PE" sz="1600" b="1" dirty="0" smtClean="0"/>
              <a:t>Grabar.</a:t>
            </a:r>
            <a:endParaRPr lang="es-PE" sz="1600" b="1" dirty="0"/>
          </a:p>
        </p:txBody>
      </p:sp>
      <p:pic>
        <p:nvPicPr>
          <p:cNvPr id="6148" name="Picture 4" descr="C:\Users\Johana\AppData\Local\Temp\SNAGHTML58c160f9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6196" y="1093385"/>
            <a:ext cx="5603781" cy="3790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5453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Johana\AppData\Local\Temp\SNAGHTML58d0760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4817" y="1076976"/>
            <a:ext cx="7951195" cy="4597866"/>
          </a:xfrm>
          <a:prstGeom prst="rect">
            <a:avLst/>
          </a:prstGeom>
          <a:noFill/>
          <a:ln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78" y="6000350"/>
            <a:ext cx="2436808" cy="682306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600501" y="382137"/>
            <a:ext cx="8775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u="sng" dirty="0" smtClean="0"/>
              <a:t>Registro de Incidencia</a:t>
            </a:r>
            <a:endParaRPr lang="es-PE" u="sng" dirty="0"/>
          </a:p>
        </p:txBody>
      </p:sp>
    </p:spTree>
    <p:extLst>
      <p:ext uri="{BB962C8B-B14F-4D97-AF65-F5344CB8AC3E}">
        <p14:creationId xmlns:p14="http://schemas.microsoft.com/office/powerpoint/2010/main" val="289137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78" y="6000350"/>
            <a:ext cx="2436808" cy="682306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941696" y="313899"/>
            <a:ext cx="79839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u="sng" dirty="0" smtClean="0"/>
              <a:t>Cambio de Estado a través del Portal de SUNAT</a:t>
            </a:r>
          </a:p>
          <a:p>
            <a:endParaRPr lang="es-PE" u="sng" dirty="0" smtClean="0"/>
          </a:p>
          <a:p>
            <a:r>
              <a:rPr lang="es-PE" sz="1600" dirty="0" smtClean="0"/>
              <a:t>- Ingresamos a la opción </a:t>
            </a:r>
            <a:r>
              <a:rPr lang="es-PE" sz="1600" b="1" dirty="0" smtClean="0"/>
              <a:t>Cambiar Estado Precinto</a:t>
            </a:r>
            <a:r>
              <a:rPr lang="es-PE" sz="1600" dirty="0" smtClean="0"/>
              <a:t>.</a:t>
            </a:r>
            <a:endParaRPr lang="es-PE" sz="1600" dirty="0"/>
          </a:p>
        </p:txBody>
      </p:sp>
      <p:pic>
        <p:nvPicPr>
          <p:cNvPr id="8194" name="Picture 2" descr="C:\Users\Johana\AppData\Local\Temp\SNAGHTML58cca7c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189" y="1389181"/>
            <a:ext cx="10458450" cy="4029075"/>
          </a:xfrm>
          <a:prstGeom prst="rect">
            <a:avLst/>
          </a:prstGeom>
          <a:noFill/>
          <a:ln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587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Personalizado 5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B43512"/>
      </a:accent1>
      <a:accent2>
        <a:srgbClr val="FFBD47"/>
      </a:accent2>
      <a:accent3>
        <a:srgbClr val="851C00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410</TotalTime>
  <Words>316</Words>
  <Application>Microsoft Office PowerPoint</Application>
  <PresentationFormat>Panorámica</PresentationFormat>
  <Paragraphs>52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Calibri</vt:lpstr>
      <vt:lpstr>Trebuchet MS</vt:lpstr>
      <vt:lpstr>Wingdings 3</vt:lpstr>
      <vt:lpstr>Faceta</vt:lpstr>
      <vt:lpstr>CHARLA: CONTROL DE PRECINTOS ADUANEROS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 User</dc:creator>
  <cp:lastModifiedBy>Windows User</cp:lastModifiedBy>
  <cp:revision>35</cp:revision>
  <dcterms:created xsi:type="dcterms:W3CDTF">2019-01-14T14:43:41Z</dcterms:created>
  <dcterms:modified xsi:type="dcterms:W3CDTF">2019-01-15T17:38:49Z</dcterms:modified>
</cp:coreProperties>
</file>