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7.jpg" ContentType="image/jpg"/>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283" r:id="rId2"/>
    <p:sldId id="274" r:id="rId3"/>
    <p:sldId id="456" r:id="rId4"/>
    <p:sldId id="471" r:id="rId5"/>
    <p:sldId id="405" r:id="rId6"/>
    <p:sldId id="282" r:id="rId7"/>
    <p:sldId id="460" r:id="rId8"/>
    <p:sldId id="461" r:id="rId9"/>
    <p:sldId id="462" r:id="rId10"/>
    <p:sldId id="463" r:id="rId11"/>
    <p:sldId id="464" r:id="rId12"/>
    <p:sldId id="465" r:id="rId13"/>
    <p:sldId id="466" r:id="rId14"/>
    <p:sldId id="467" r:id="rId15"/>
    <p:sldId id="468" r:id="rId16"/>
    <p:sldId id="472" r:id="rId17"/>
    <p:sldId id="470" r:id="rId18"/>
    <p:sldId id="477" r:id="rId19"/>
    <p:sldId id="475" r:id="rId20"/>
    <p:sldId id="476" r:id="rId21"/>
    <p:sldId id="271" r:id="rId22"/>
    <p:sldId id="459" r:id="rId23"/>
    <p:sldId id="458" r:id="rId24"/>
    <p:sldId id="478" r:id="rId25"/>
    <p:sldId id="455" r:id="rId26"/>
  </p:sldIdLst>
  <p:sldSz cx="12192000" cy="6858000"/>
  <p:notesSz cx="6858000" cy="9144000"/>
  <p:defaultTextStyle>
    <a:defPPr>
      <a:defRPr lang="en-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5A9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0"/>
    <p:restoredTop sz="95946"/>
  </p:normalViewPr>
  <p:slideViewPr>
    <p:cSldViewPr snapToGrid="0" snapToObjects="1">
      <p:cViewPr varScale="1">
        <p:scale>
          <a:sx n="73" d="100"/>
          <a:sy n="73" d="100"/>
        </p:scale>
        <p:origin x="59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P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01F5D7-F62C-3449-A4BC-0CC8B638E21D}" type="datetimeFigureOut">
              <a:rPr lang="en-PE" smtClean="0"/>
              <a:t>12/30/2021</a:t>
            </a:fld>
            <a:endParaRPr lang="en-P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P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P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B3A594-7D66-8A41-B9C3-6B4B9A2FDA58}" type="slidenum">
              <a:rPr lang="en-PE" smtClean="0"/>
              <a:t>‹Nº›</a:t>
            </a:fld>
            <a:endParaRPr lang="en-PE"/>
          </a:p>
        </p:txBody>
      </p:sp>
    </p:spTree>
    <p:extLst>
      <p:ext uri="{BB962C8B-B14F-4D97-AF65-F5344CB8AC3E}">
        <p14:creationId xmlns:p14="http://schemas.microsoft.com/office/powerpoint/2010/main" val="2729492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5465e7bc0b_1_3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5465e7bc0b_1_3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5465e7bc0b_1_3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5465e7bc0b_1_3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233549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5465e7bc0b_1_3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5465e7bc0b_1_3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689010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5465e7bc0b_1_3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5465e7bc0b_1_3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942200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300733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5522eb7919_1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5522eb7919_1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36268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5522eb7919_1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5522eb7919_1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677843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5522eb7919_1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5522eb7919_1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235259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5522eb7919_1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5522eb7919_1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761210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5522eb7919_1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5522eb7919_1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346316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5522eb7919_1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5522eb7919_1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547712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5522eb7919_1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5522eb7919_1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3955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5522eb7919_1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5522eb7919_1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549401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1EBE6-2B9C-CD4A-9718-9E182FA6446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PE"/>
          </a:p>
        </p:txBody>
      </p:sp>
      <p:sp>
        <p:nvSpPr>
          <p:cNvPr id="3" name="Subtitle 2">
            <a:extLst>
              <a:ext uri="{FF2B5EF4-FFF2-40B4-BE49-F238E27FC236}">
                <a16:creationId xmlns:a16="http://schemas.microsoft.com/office/drawing/2014/main" id="{004BC50F-1F22-7B46-AC70-F94444A957D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PE"/>
          </a:p>
        </p:txBody>
      </p:sp>
      <p:sp>
        <p:nvSpPr>
          <p:cNvPr id="4" name="Date Placeholder 3">
            <a:extLst>
              <a:ext uri="{FF2B5EF4-FFF2-40B4-BE49-F238E27FC236}">
                <a16:creationId xmlns:a16="http://schemas.microsoft.com/office/drawing/2014/main" id="{B814BCC4-EAA6-FA4A-862B-AFF4724CC8AC}"/>
              </a:ext>
            </a:extLst>
          </p:cNvPr>
          <p:cNvSpPr>
            <a:spLocks noGrp="1"/>
          </p:cNvSpPr>
          <p:nvPr>
            <p:ph type="dt" sz="half" idx="10"/>
          </p:nvPr>
        </p:nvSpPr>
        <p:spPr/>
        <p:txBody>
          <a:bodyPr/>
          <a:lstStyle/>
          <a:p>
            <a:fld id="{19458D19-8E3C-D042-8655-05BBA571126E}" type="datetimeFigureOut">
              <a:rPr lang="en-PE" smtClean="0"/>
              <a:t>12/30/2021</a:t>
            </a:fld>
            <a:endParaRPr lang="en-PE"/>
          </a:p>
        </p:txBody>
      </p:sp>
      <p:sp>
        <p:nvSpPr>
          <p:cNvPr id="5" name="Footer Placeholder 4">
            <a:extLst>
              <a:ext uri="{FF2B5EF4-FFF2-40B4-BE49-F238E27FC236}">
                <a16:creationId xmlns:a16="http://schemas.microsoft.com/office/drawing/2014/main" id="{2BF27A11-B247-1243-99FE-9DC8CF58CA2F}"/>
              </a:ext>
            </a:extLst>
          </p:cNvPr>
          <p:cNvSpPr>
            <a:spLocks noGrp="1"/>
          </p:cNvSpPr>
          <p:nvPr>
            <p:ph type="ftr" sz="quarter" idx="11"/>
          </p:nvPr>
        </p:nvSpPr>
        <p:spPr/>
        <p:txBody>
          <a:bodyPr/>
          <a:lstStyle/>
          <a:p>
            <a:endParaRPr lang="en-PE"/>
          </a:p>
        </p:txBody>
      </p:sp>
      <p:sp>
        <p:nvSpPr>
          <p:cNvPr id="6" name="Slide Number Placeholder 5">
            <a:extLst>
              <a:ext uri="{FF2B5EF4-FFF2-40B4-BE49-F238E27FC236}">
                <a16:creationId xmlns:a16="http://schemas.microsoft.com/office/drawing/2014/main" id="{DC54CAA3-90B8-BB43-A740-C12117419F80}"/>
              </a:ext>
            </a:extLst>
          </p:cNvPr>
          <p:cNvSpPr>
            <a:spLocks noGrp="1"/>
          </p:cNvSpPr>
          <p:nvPr>
            <p:ph type="sldNum" sz="quarter" idx="12"/>
          </p:nvPr>
        </p:nvSpPr>
        <p:spPr/>
        <p:txBody>
          <a:bodyPr/>
          <a:lstStyle/>
          <a:p>
            <a:fld id="{732F02F8-FAC5-1242-98AE-C15E90EC9F3D}" type="slidenum">
              <a:rPr lang="en-PE" smtClean="0"/>
              <a:t>‹Nº›</a:t>
            </a:fld>
            <a:endParaRPr lang="en-PE"/>
          </a:p>
        </p:txBody>
      </p:sp>
    </p:spTree>
    <p:extLst>
      <p:ext uri="{BB962C8B-B14F-4D97-AF65-F5344CB8AC3E}">
        <p14:creationId xmlns:p14="http://schemas.microsoft.com/office/powerpoint/2010/main" val="15570313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D9219-F633-E54E-BC39-D43BCD0FCBAC}"/>
              </a:ext>
            </a:extLst>
          </p:cNvPr>
          <p:cNvSpPr>
            <a:spLocks noGrp="1"/>
          </p:cNvSpPr>
          <p:nvPr>
            <p:ph type="title"/>
          </p:nvPr>
        </p:nvSpPr>
        <p:spPr/>
        <p:txBody>
          <a:bodyPr/>
          <a:lstStyle/>
          <a:p>
            <a:r>
              <a:rPr lang="en-US"/>
              <a:t>Click to edit Master title style</a:t>
            </a:r>
            <a:endParaRPr lang="en-PE"/>
          </a:p>
        </p:txBody>
      </p:sp>
      <p:sp>
        <p:nvSpPr>
          <p:cNvPr id="3" name="Vertical Text Placeholder 2">
            <a:extLst>
              <a:ext uri="{FF2B5EF4-FFF2-40B4-BE49-F238E27FC236}">
                <a16:creationId xmlns:a16="http://schemas.microsoft.com/office/drawing/2014/main" id="{66541F0C-CA45-2340-B12E-0966FF3440C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E"/>
          </a:p>
        </p:txBody>
      </p:sp>
      <p:sp>
        <p:nvSpPr>
          <p:cNvPr id="4" name="Date Placeholder 3">
            <a:extLst>
              <a:ext uri="{FF2B5EF4-FFF2-40B4-BE49-F238E27FC236}">
                <a16:creationId xmlns:a16="http://schemas.microsoft.com/office/drawing/2014/main" id="{C9B76D3F-BA7C-9342-9013-D9CFF1596661}"/>
              </a:ext>
            </a:extLst>
          </p:cNvPr>
          <p:cNvSpPr>
            <a:spLocks noGrp="1"/>
          </p:cNvSpPr>
          <p:nvPr>
            <p:ph type="dt" sz="half" idx="10"/>
          </p:nvPr>
        </p:nvSpPr>
        <p:spPr/>
        <p:txBody>
          <a:bodyPr/>
          <a:lstStyle/>
          <a:p>
            <a:fld id="{19458D19-8E3C-D042-8655-05BBA571126E}" type="datetimeFigureOut">
              <a:rPr lang="en-PE" smtClean="0"/>
              <a:t>12/30/2021</a:t>
            </a:fld>
            <a:endParaRPr lang="en-PE"/>
          </a:p>
        </p:txBody>
      </p:sp>
      <p:sp>
        <p:nvSpPr>
          <p:cNvPr id="5" name="Footer Placeholder 4">
            <a:extLst>
              <a:ext uri="{FF2B5EF4-FFF2-40B4-BE49-F238E27FC236}">
                <a16:creationId xmlns:a16="http://schemas.microsoft.com/office/drawing/2014/main" id="{4598B071-CFF8-1B4F-87F2-F29218DA991F}"/>
              </a:ext>
            </a:extLst>
          </p:cNvPr>
          <p:cNvSpPr>
            <a:spLocks noGrp="1"/>
          </p:cNvSpPr>
          <p:nvPr>
            <p:ph type="ftr" sz="quarter" idx="11"/>
          </p:nvPr>
        </p:nvSpPr>
        <p:spPr/>
        <p:txBody>
          <a:bodyPr/>
          <a:lstStyle/>
          <a:p>
            <a:endParaRPr lang="en-PE"/>
          </a:p>
        </p:txBody>
      </p:sp>
      <p:sp>
        <p:nvSpPr>
          <p:cNvPr id="6" name="Slide Number Placeholder 5">
            <a:extLst>
              <a:ext uri="{FF2B5EF4-FFF2-40B4-BE49-F238E27FC236}">
                <a16:creationId xmlns:a16="http://schemas.microsoft.com/office/drawing/2014/main" id="{1BB0B601-33BE-114A-BF25-2868B337C6B9}"/>
              </a:ext>
            </a:extLst>
          </p:cNvPr>
          <p:cNvSpPr>
            <a:spLocks noGrp="1"/>
          </p:cNvSpPr>
          <p:nvPr>
            <p:ph type="sldNum" sz="quarter" idx="12"/>
          </p:nvPr>
        </p:nvSpPr>
        <p:spPr/>
        <p:txBody>
          <a:bodyPr/>
          <a:lstStyle/>
          <a:p>
            <a:fld id="{732F02F8-FAC5-1242-98AE-C15E90EC9F3D}" type="slidenum">
              <a:rPr lang="en-PE" smtClean="0"/>
              <a:t>‹Nº›</a:t>
            </a:fld>
            <a:endParaRPr lang="en-PE"/>
          </a:p>
        </p:txBody>
      </p:sp>
    </p:spTree>
    <p:extLst>
      <p:ext uri="{BB962C8B-B14F-4D97-AF65-F5344CB8AC3E}">
        <p14:creationId xmlns:p14="http://schemas.microsoft.com/office/powerpoint/2010/main" val="33544860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D8AC8A-8DDD-B54E-BE32-10FE157C875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PE"/>
          </a:p>
        </p:txBody>
      </p:sp>
      <p:sp>
        <p:nvSpPr>
          <p:cNvPr id="3" name="Vertical Text Placeholder 2">
            <a:extLst>
              <a:ext uri="{FF2B5EF4-FFF2-40B4-BE49-F238E27FC236}">
                <a16:creationId xmlns:a16="http://schemas.microsoft.com/office/drawing/2014/main" id="{1D17C452-701C-0348-B6A1-9E77273AF20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E"/>
          </a:p>
        </p:txBody>
      </p:sp>
      <p:sp>
        <p:nvSpPr>
          <p:cNvPr id="4" name="Date Placeholder 3">
            <a:extLst>
              <a:ext uri="{FF2B5EF4-FFF2-40B4-BE49-F238E27FC236}">
                <a16:creationId xmlns:a16="http://schemas.microsoft.com/office/drawing/2014/main" id="{956FA624-9FC2-9E44-8F5A-E16543D11829}"/>
              </a:ext>
            </a:extLst>
          </p:cNvPr>
          <p:cNvSpPr>
            <a:spLocks noGrp="1"/>
          </p:cNvSpPr>
          <p:nvPr>
            <p:ph type="dt" sz="half" idx="10"/>
          </p:nvPr>
        </p:nvSpPr>
        <p:spPr/>
        <p:txBody>
          <a:bodyPr/>
          <a:lstStyle/>
          <a:p>
            <a:fld id="{19458D19-8E3C-D042-8655-05BBA571126E}" type="datetimeFigureOut">
              <a:rPr lang="en-PE" smtClean="0"/>
              <a:t>12/30/2021</a:t>
            </a:fld>
            <a:endParaRPr lang="en-PE"/>
          </a:p>
        </p:txBody>
      </p:sp>
      <p:sp>
        <p:nvSpPr>
          <p:cNvPr id="5" name="Footer Placeholder 4">
            <a:extLst>
              <a:ext uri="{FF2B5EF4-FFF2-40B4-BE49-F238E27FC236}">
                <a16:creationId xmlns:a16="http://schemas.microsoft.com/office/drawing/2014/main" id="{C281BB96-80D2-3749-8EDB-033060E7E070}"/>
              </a:ext>
            </a:extLst>
          </p:cNvPr>
          <p:cNvSpPr>
            <a:spLocks noGrp="1"/>
          </p:cNvSpPr>
          <p:nvPr>
            <p:ph type="ftr" sz="quarter" idx="11"/>
          </p:nvPr>
        </p:nvSpPr>
        <p:spPr/>
        <p:txBody>
          <a:bodyPr/>
          <a:lstStyle/>
          <a:p>
            <a:endParaRPr lang="en-PE"/>
          </a:p>
        </p:txBody>
      </p:sp>
      <p:sp>
        <p:nvSpPr>
          <p:cNvPr id="6" name="Slide Number Placeholder 5">
            <a:extLst>
              <a:ext uri="{FF2B5EF4-FFF2-40B4-BE49-F238E27FC236}">
                <a16:creationId xmlns:a16="http://schemas.microsoft.com/office/drawing/2014/main" id="{E96076D6-CE67-C244-9A4D-37A377D82A79}"/>
              </a:ext>
            </a:extLst>
          </p:cNvPr>
          <p:cNvSpPr>
            <a:spLocks noGrp="1"/>
          </p:cNvSpPr>
          <p:nvPr>
            <p:ph type="sldNum" sz="quarter" idx="12"/>
          </p:nvPr>
        </p:nvSpPr>
        <p:spPr/>
        <p:txBody>
          <a:bodyPr/>
          <a:lstStyle/>
          <a:p>
            <a:fld id="{732F02F8-FAC5-1242-98AE-C15E90EC9F3D}" type="slidenum">
              <a:rPr lang="en-PE" smtClean="0"/>
              <a:t>‹Nº›</a:t>
            </a:fld>
            <a:endParaRPr lang="en-PE"/>
          </a:p>
        </p:txBody>
      </p:sp>
    </p:spTree>
    <p:extLst>
      <p:ext uri="{BB962C8B-B14F-4D97-AF65-F5344CB8AC3E}">
        <p14:creationId xmlns:p14="http://schemas.microsoft.com/office/powerpoint/2010/main" val="31975701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pening slide">
  <p:cSld name="Opening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386100" y="2268300"/>
            <a:ext cx="6123200" cy="23764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6400"/>
            </a:lvl1pPr>
            <a:lvl2pPr lvl="1" rtl="0">
              <a:spcBef>
                <a:spcPts val="0"/>
              </a:spcBef>
              <a:spcAft>
                <a:spcPts val="0"/>
              </a:spcAft>
              <a:buClr>
                <a:srgbClr val="434343"/>
              </a:buClr>
              <a:buSzPts val="4800"/>
              <a:buNone/>
              <a:defRPr sz="6400">
                <a:solidFill>
                  <a:srgbClr val="434343"/>
                </a:solidFill>
              </a:defRPr>
            </a:lvl2pPr>
            <a:lvl3pPr lvl="2" rtl="0">
              <a:spcBef>
                <a:spcPts val="0"/>
              </a:spcBef>
              <a:spcAft>
                <a:spcPts val="0"/>
              </a:spcAft>
              <a:buClr>
                <a:srgbClr val="434343"/>
              </a:buClr>
              <a:buSzPts val="4800"/>
              <a:buNone/>
              <a:defRPr sz="6400">
                <a:solidFill>
                  <a:srgbClr val="434343"/>
                </a:solidFill>
              </a:defRPr>
            </a:lvl3pPr>
            <a:lvl4pPr lvl="3" rtl="0">
              <a:spcBef>
                <a:spcPts val="0"/>
              </a:spcBef>
              <a:spcAft>
                <a:spcPts val="0"/>
              </a:spcAft>
              <a:buClr>
                <a:srgbClr val="434343"/>
              </a:buClr>
              <a:buSzPts val="4800"/>
              <a:buNone/>
              <a:defRPr sz="6400">
                <a:solidFill>
                  <a:srgbClr val="434343"/>
                </a:solidFill>
              </a:defRPr>
            </a:lvl4pPr>
            <a:lvl5pPr lvl="4" rtl="0">
              <a:spcBef>
                <a:spcPts val="0"/>
              </a:spcBef>
              <a:spcAft>
                <a:spcPts val="0"/>
              </a:spcAft>
              <a:buClr>
                <a:srgbClr val="434343"/>
              </a:buClr>
              <a:buSzPts val="4800"/>
              <a:buNone/>
              <a:defRPr sz="6400">
                <a:solidFill>
                  <a:srgbClr val="434343"/>
                </a:solidFill>
              </a:defRPr>
            </a:lvl5pPr>
            <a:lvl6pPr lvl="5" rtl="0">
              <a:spcBef>
                <a:spcPts val="0"/>
              </a:spcBef>
              <a:spcAft>
                <a:spcPts val="0"/>
              </a:spcAft>
              <a:buClr>
                <a:srgbClr val="434343"/>
              </a:buClr>
              <a:buSzPts val="4800"/>
              <a:buNone/>
              <a:defRPr sz="6400">
                <a:solidFill>
                  <a:srgbClr val="434343"/>
                </a:solidFill>
              </a:defRPr>
            </a:lvl6pPr>
            <a:lvl7pPr lvl="6" rtl="0">
              <a:spcBef>
                <a:spcPts val="0"/>
              </a:spcBef>
              <a:spcAft>
                <a:spcPts val="0"/>
              </a:spcAft>
              <a:buClr>
                <a:srgbClr val="434343"/>
              </a:buClr>
              <a:buSzPts val="4800"/>
              <a:buNone/>
              <a:defRPr sz="6400">
                <a:solidFill>
                  <a:srgbClr val="434343"/>
                </a:solidFill>
              </a:defRPr>
            </a:lvl7pPr>
            <a:lvl8pPr lvl="7" rtl="0">
              <a:spcBef>
                <a:spcPts val="0"/>
              </a:spcBef>
              <a:spcAft>
                <a:spcPts val="0"/>
              </a:spcAft>
              <a:buClr>
                <a:srgbClr val="434343"/>
              </a:buClr>
              <a:buSzPts val="4800"/>
              <a:buNone/>
              <a:defRPr sz="6400">
                <a:solidFill>
                  <a:srgbClr val="434343"/>
                </a:solidFill>
              </a:defRPr>
            </a:lvl8pPr>
            <a:lvl9pPr lvl="8" rtl="0">
              <a:spcBef>
                <a:spcPts val="0"/>
              </a:spcBef>
              <a:spcAft>
                <a:spcPts val="0"/>
              </a:spcAft>
              <a:buClr>
                <a:srgbClr val="434343"/>
              </a:buClr>
              <a:buSzPts val="4800"/>
              <a:buNone/>
              <a:defRPr sz="6400">
                <a:solidFill>
                  <a:srgbClr val="434343"/>
                </a:solidFill>
              </a:defRPr>
            </a:lvl9pPr>
          </a:lstStyle>
          <a:p>
            <a:endParaRPr/>
          </a:p>
        </p:txBody>
      </p:sp>
      <p:sp>
        <p:nvSpPr>
          <p:cNvPr id="10" name="Google Shape;10;p2"/>
          <p:cNvSpPr txBox="1">
            <a:spLocks noGrp="1"/>
          </p:cNvSpPr>
          <p:nvPr>
            <p:ph type="subTitle" idx="1"/>
          </p:nvPr>
        </p:nvSpPr>
        <p:spPr>
          <a:xfrm>
            <a:off x="1386100" y="4275200"/>
            <a:ext cx="3202800" cy="95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rgbClr val="000000"/>
              </a:buClr>
              <a:buSzPts val="1200"/>
              <a:buNone/>
              <a:defRPr>
                <a:solidFill>
                  <a:srgbClr val="000000"/>
                </a:solidFill>
              </a:defRPr>
            </a:lvl1pPr>
            <a:lvl2pPr lvl="1" rtl="0">
              <a:lnSpc>
                <a:spcPct val="100000"/>
              </a:lnSpc>
              <a:spcBef>
                <a:spcPts val="0"/>
              </a:spcBef>
              <a:spcAft>
                <a:spcPts val="0"/>
              </a:spcAft>
              <a:buClr>
                <a:srgbClr val="434343"/>
              </a:buClr>
              <a:buSzPts val="2800"/>
              <a:buNone/>
              <a:defRPr sz="3733">
                <a:solidFill>
                  <a:srgbClr val="434343"/>
                </a:solidFill>
              </a:defRPr>
            </a:lvl2pPr>
            <a:lvl3pPr lvl="2" rtl="0">
              <a:lnSpc>
                <a:spcPct val="100000"/>
              </a:lnSpc>
              <a:spcBef>
                <a:spcPts val="0"/>
              </a:spcBef>
              <a:spcAft>
                <a:spcPts val="0"/>
              </a:spcAft>
              <a:buClr>
                <a:srgbClr val="434343"/>
              </a:buClr>
              <a:buSzPts val="2800"/>
              <a:buNone/>
              <a:defRPr sz="3733">
                <a:solidFill>
                  <a:srgbClr val="434343"/>
                </a:solidFill>
              </a:defRPr>
            </a:lvl3pPr>
            <a:lvl4pPr lvl="3" rtl="0">
              <a:lnSpc>
                <a:spcPct val="100000"/>
              </a:lnSpc>
              <a:spcBef>
                <a:spcPts val="0"/>
              </a:spcBef>
              <a:spcAft>
                <a:spcPts val="0"/>
              </a:spcAft>
              <a:buClr>
                <a:srgbClr val="434343"/>
              </a:buClr>
              <a:buSzPts val="2800"/>
              <a:buNone/>
              <a:defRPr sz="3733">
                <a:solidFill>
                  <a:srgbClr val="434343"/>
                </a:solidFill>
              </a:defRPr>
            </a:lvl4pPr>
            <a:lvl5pPr lvl="4" rtl="0">
              <a:lnSpc>
                <a:spcPct val="100000"/>
              </a:lnSpc>
              <a:spcBef>
                <a:spcPts val="0"/>
              </a:spcBef>
              <a:spcAft>
                <a:spcPts val="0"/>
              </a:spcAft>
              <a:buClr>
                <a:srgbClr val="434343"/>
              </a:buClr>
              <a:buSzPts val="2800"/>
              <a:buNone/>
              <a:defRPr sz="3733">
                <a:solidFill>
                  <a:srgbClr val="434343"/>
                </a:solidFill>
              </a:defRPr>
            </a:lvl5pPr>
            <a:lvl6pPr lvl="5" rtl="0">
              <a:lnSpc>
                <a:spcPct val="100000"/>
              </a:lnSpc>
              <a:spcBef>
                <a:spcPts val="0"/>
              </a:spcBef>
              <a:spcAft>
                <a:spcPts val="0"/>
              </a:spcAft>
              <a:buClr>
                <a:srgbClr val="434343"/>
              </a:buClr>
              <a:buSzPts val="2800"/>
              <a:buNone/>
              <a:defRPr sz="3733">
                <a:solidFill>
                  <a:srgbClr val="434343"/>
                </a:solidFill>
              </a:defRPr>
            </a:lvl6pPr>
            <a:lvl7pPr lvl="6" rtl="0">
              <a:lnSpc>
                <a:spcPct val="100000"/>
              </a:lnSpc>
              <a:spcBef>
                <a:spcPts val="0"/>
              </a:spcBef>
              <a:spcAft>
                <a:spcPts val="0"/>
              </a:spcAft>
              <a:buClr>
                <a:srgbClr val="434343"/>
              </a:buClr>
              <a:buSzPts val="2800"/>
              <a:buNone/>
              <a:defRPr sz="3733">
                <a:solidFill>
                  <a:srgbClr val="434343"/>
                </a:solidFill>
              </a:defRPr>
            </a:lvl7pPr>
            <a:lvl8pPr lvl="7" rtl="0">
              <a:lnSpc>
                <a:spcPct val="100000"/>
              </a:lnSpc>
              <a:spcBef>
                <a:spcPts val="0"/>
              </a:spcBef>
              <a:spcAft>
                <a:spcPts val="0"/>
              </a:spcAft>
              <a:buClr>
                <a:srgbClr val="434343"/>
              </a:buClr>
              <a:buSzPts val="2800"/>
              <a:buNone/>
              <a:defRPr sz="3733">
                <a:solidFill>
                  <a:srgbClr val="434343"/>
                </a:solidFill>
              </a:defRPr>
            </a:lvl8pPr>
            <a:lvl9pPr lvl="8" rtl="0">
              <a:lnSpc>
                <a:spcPct val="100000"/>
              </a:lnSpc>
              <a:spcBef>
                <a:spcPts val="0"/>
              </a:spcBef>
              <a:spcAft>
                <a:spcPts val="0"/>
              </a:spcAft>
              <a:buClr>
                <a:srgbClr val="434343"/>
              </a:buClr>
              <a:buSzPts val="2800"/>
              <a:buNone/>
              <a:defRPr sz="3733">
                <a:solidFill>
                  <a:srgbClr val="434343"/>
                </a:solidFill>
              </a:defRPr>
            </a:lvl9pPr>
          </a:lstStyle>
          <a:p>
            <a:endParaRPr/>
          </a:p>
        </p:txBody>
      </p:sp>
    </p:spTree>
    <p:extLst>
      <p:ext uri="{BB962C8B-B14F-4D97-AF65-F5344CB8AC3E}">
        <p14:creationId xmlns:p14="http://schemas.microsoft.com/office/powerpoint/2010/main" val="13970983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wo columns 1">
  <p:cSld name="Two columns 1">
    <p:spTree>
      <p:nvGrpSpPr>
        <p:cNvPr id="1" name="Shape 82"/>
        <p:cNvGrpSpPr/>
        <p:nvPr/>
      </p:nvGrpSpPr>
      <p:grpSpPr>
        <a:xfrm>
          <a:off x="0" y="0"/>
          <a:ext cx="0" cy="0"/>
          <a:chOff x="0" y="0"/>
          <a:chExt cx="0" cy="0"/>
        </a:xfrm>
      </p:grpSpPr>
      <p:sp>
        <p:nvSpPr>
          <p:cNvPr id="83" name="Google Shape;83;p15"/>
          <p:cNvSpPr txBox="1">
            <a:spLocks noGrp="1"/>
          </p:cNvSpPr>
          <p:nvPr>
            <p:ph type="subTitle" idx="1"/>
          </p:nvPr>
        </p:nvSpPr>
        <p:spPr>
          <a:xfrm>
            <a:off x="6178600" y="2463861"/>
            <a:ext cx="2424000" cy="148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333"/>
            </a:lvl1pPr>
            <a:lvl2pPr lvl="1" rtl="0">
              <a:lnSpc>
                <a:spcPct val="100000"/>
              </a:lnSpc>
              <a:spcBef>
                <a:spcPts val="0"/>
              </a:spcBef>
              <a:spcAft>
                <a:spcPts val="0"/>
              </a:spcAft>
              <a:buSzPts val="1000"/>
              <a:buNone/>
              <a:defRPr sz="1333"/>
            </a:lvl2pPr>
            <a:lvl3pPr lvl="2" rtl="0">
              <a:lnSpc>
                <a:spcPct val="100000"/>
              </a:lnSpc>
              <a:spcBef>
                <a:spcPts val="0"/>
              </a:spcBef>
              <a:spcAft>
                <a:spcPts val="0"/>
              </a:spcAft>
              <a:buSzPts val="1000"/>
              <a:buNone/>
              <a:defRPr sz="1333"/>
            </a:lvl3pPr>
            <a:lvl4pPr lvl="3" rtl="0">
              <a:lnSpc>
                <a:spcPct val="100000"/>
              </a:lnSpc>
              <a:spcBef>
                <a:spcPts val="0"/>
              </a:spcBef>
              <a:spcAft>
                <a:spcPts val="0"/>
              </a:spcAft>
              <a:buSzPts val="1000"/>
              <a:buNone/>
              <a:defRPr sz="1333"/>
            </a:lvl4pPr>
            <a:lvl5pPr lvl="4" rtl="0">
              <a:lnSpc>
                <a:spcPct val="100000"/>
              </a:lnSpc>
              <a:spcBef>
                <a:spcPts val="0"/>
              </a:spcBef>
              <a:spcAft>
                <a:spcPts val="0"/>
              </a:spcAft>
              <a:buSzPts val="1000"/>
              <a:buNone/>
              <a:defRPr sz="1333"/>
            </a:lvl5pPr>
            <a:lvl6pPr lvl="5" rtl="0">
              <a:lnSpc>
                <a:spcPct val="100000"/>
              </a:lnSpc>
              <a:spcBef>
                <a:spcPts val="0"/>
              </a:spcBef>
              <a:spcAft>
                <a:spcPts val="0"/>
              </a:spcAft>
              <a:buSzPts val="1000"/>
              <a:buNone/>
              <a:defRPr sz="1333"/>
            </a:lvl6pPr>
            <a:lvl7pPr lvl="6" rtl="0">
              <a:lnSpc>
                <a:spcPct val="100000"/>
              </a:lnSpc>
              <a:spcBef>
                <a:spcPts val="0"/>
              </a:spcBef>
              <a:spcAft>
                <a:spcPts val="0"/>
              </a:spcAft>
              <a:buSzPts val="1000"/>
              <a:buNone/>
              <a:defRPr sz="1333"/>
            </a:lvl7pPr>
            <a:lvl8pPr lvl="7" rtl="0">
              <a:lnSpc>
                <a:spcPct val="100000"/>
              </a:lnSpc>
              <a:spcBef>
                <a:spcPts val="0"/>
              </a:spcBef>
              <a:spcAft>
                <a:spcPts val="0"/>
              </a:spcAft>
              <a:buSzPts val="1000"/>
              <a:buNone/>
              <a:defRPr sz="1333"/>
            </a:lvl8pPr>
            <a:lvl9pPr lvl="8" rtl="0">
              <a:lnSpc>
                <a:spcPct val="100000"/>
              </a:lnSpc>
              <a:spcBef>
                <a:spcPts val="0"/>
              </a:spcBef>
              <a:spcAft>
                <a:spcPts val="0"/>
              </a:spcAft>
              <a:buSzPts val="1000"/>
              <a:buNone/>
              <a:defRPr sz="1333"/>
            </a:lvl9pPr>
          </a:lstStyle>
          <a:p>
            <a:endParaRPr/>
          </a:p>
        </p:txBody>
      </p:sp>
      <p:sp>
        <p:nvSpPr>
          <p:cNvPr id="84" name="Google Shape;84;p15"/>
          <p:cNvSpPr txBox="1">
            <a:spLocks noGrp="1"/>
          </p:cNvSpPr>
          <p:nvPr>
            <p:ph type="subTitle" idx="2"/>
          </p:nvPr>
        </p:nvSpPr>
        <p:spPr>
          <a:xfrm>
            <a:off x="6178600" y="5103827"/>
            <a:ext cx="2424000" cy="148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333"/>
            </a:lvl1pPr>
            <a:lvl2pPr lvl="1" rtl="0">
              <a:lnSpc>
                <a:spcPct val="100000"/>
              </a:lnSpc>
              <a:spcBef>
                <a:spcPts val="0"/>
              </a:spcBef>
              <a:spcAft>
                <a:spcPts val="0"/>
              </a:spcAft>
              <a:buSzPts val="1000"/>
              <a:buNone/>
              <a:defRPr sz="1333"/>
            </a:lvl2pPr>
            <a:lvl3pPr lvl="2" rtl="0">
              <a:lnSpc>
                <a:spcPct val="100000"/>
              </a:lnSpc>
              <a:spcBef>
                <a:spcPts val="0"/>
              </a:spcBef>
              <a:spcAft>
                <a:spcPts val="0"/>
              </a:spcAft>
              <a:buSzPts val="1000"/>
              <a:buNone/>
              <a:defRPr sz="1333"/>
            </a:lvl3pPr>
            <a:lvl4pPr lvl="3" rtl="0">
              <a:lnSpc>
                <a:spcPct val="100000"/>
              </a:lnSpc>
              <a:spcBef>
                <a:spcPts val="0"/>
              </a:spcBef>
              <a:spcAft>
                <a:spcPts val="0"/>
              </a:spcAft>
              <a:buSzPts val="1000"/>
              <a:buNone/>
              <a:defRPr sz="1333"/>
            </a:lvl4pPr>
            <a:lvl5pPr lvl="4" rtl="0">
              <a:lnSpc>
                <a:spcPct val="100000"/>
              </a:lnSpc>
              <a:spcBef>
                <a:spcPts val="0"/>
              </a:spcBef>
              <a:spcAft>
                <a:spcPts val="0"/>
              </a:spcAft>
              <a:buSzPts val="1000"/>
              <a:buNone/>
              <a:defRPr sz="1333"/>
            </a:lvl5pPr>
            <a:lvl6pPr lvl="5" rtl="0">
              <a:lnSpc>
                <a:spcPct val="100000"/>
              </a:lnSpc>
              <a:spcBef>
                <a:spcPts val="0"/>
              </a:spcBef>
              <a:spcAft>
                <a:spcPts val="0"/>
              </a:spcAft>
              <a:buSzPts val="1000"/>
              <a:buNone/>
              <a:defRPr sz="1333"/>
            </a:lvl6pPr>
            <a:lvl7pPr lvl="6" rtl="0">
              <a:lnSpc>
                <a:spcPct val="100000"/>
              </a:lnSpc>
              <a:spcBef>
                <a:spcPts val="0"/>
              </a:spcBef>
              <a:spcAft>
                <a:spcPts val="0"/>
              </a:spcAft>
              <a:buSzPts val="1000"/>
              <a:buNone/>
              <a:defRPr sz="1333"/>
            </a:lvl7pPr>
            <a:lvl8pPr lvl="7" rtl="0">
              <a:lnSpc>
                <a:spcPct val="100000"/>
              </a:lnSpc>
              <a:spcBef>
                <a:spcPts val="0"/>
              </a:spcBef>
              <a:spcAft>
                <a:spcPts val="0"/>
              </a:spcAft>
              <a:buSzPts val="1000"/>
              <a:buNone/>
              <a:defRPr sz="1333"/>
            </a:lvl8pPr>
            <a:lvl9pPr lvl="8" rtl="0">
              <a:lnSpc>
                <a:spcPct val="100000"/>
              </a:lnSpc>
              <a:spcBef>
                <a:spcPts val="0"/>
              </a:spcBef>
              <a:spcAft>
                <a:spcPts val="0"/>
              </a:spcAft>
              <a:buSzPts val="1000"/>
              <a:buNone/>
              <a:defRPr sz="1333"/>
            </a:lvl9pPr>
          </a:lstStyle>
          <a:p>
            <a:endParaRPr/>
          </a:p>
        </p:txBody>
      </p:sp>
      <p:sp>
        <p:nvSpPr>
          <p:cNvPr id="85" name="Google Shape;85;p15"/>
          <p:cNvSpPr txBox="1">
            <a:spLocks noGrp="1"/>
          </p:cNvSpPr>
          <p:nvPr>
            <p:ph type="ctrTitle"/>
          </p:nvPr>
        </p:nvSpPr>
        <p:spPr>
          <a:xfrm>
            <a:off x="6178600" y="2052395"/>
            <a:ext cx="3492400" cy="5132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2400"/>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86" name="Google Shape;86;p15"/>
          <p:cNvSpPr txBox="1">
            <a:spLocks noGrp="1"/>
          </p:cNvSpPr>
          <p:nvPr>
            <p:ph type="ctrTitle" idx="3"/>
          </p:nvPr>
        </p:nvSpPr>
        <p:spPr>
          <a:xfrm>
            <a:off x="6178600" y="4692360"/>
            <a:ext cx="3492400" cy="5132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2400"/>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87" name="Google Shape;87;p15"/>
          <p:cNvSpPr txBox="1">
            <a:spLocks noGrp="1"/>
          </p:cNvSpPr>
          <p:nvPr>
            <p:ph type="ctrTitle" idx="4"/>
          </p:nvPr>
        </p:nvSpPr>
        <p:spPr>
          <a:xfrm rot="5400000">
            <a:off x="9222900" y="1886032"/>
            <a:ext cx="3266400" cy="6500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Tree>
    <p:extLst>
      <p:ext uri="{BB962C8B-B14F-4D97-AF65-F5344CB8AC3E}">
        <p14:creationId xmlns:p14="http://schemas.microsoft.com/office/powerpoint/2010/main" val="1494647175"/>
      </p:ext>
    </p:extLst>
  </p:cSld>
  <p:clrMapOvr>
    <a:masterClrMapping/>
  </p:clrMapOvr>
  <p:extLst>
    <p:ext uri="{DCECCB84-F9BA-43D5-87BE-67443E8EF086}">
      <p15:sldGuideLst xmlns:p15="http://schemas.microsoft.com/office/powerpoint/2012/main">
        <p15:guide id="1" orient="horz" pos="510">
          <p15:clr>
            <a:srgbClr val="FA7B17"/>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 text 1">
  <p:cSld name="Title + text 1">
    <p:spTree>
      <p:nvGrpSpPr>
        <p:cNvPr id="1" name="Shape 28"/>
        <p:cNvGrpSpPr/>
        <p:nvPr/>
      </p:nvGrpSpPr>
      <p:grpSpPr>
        <a:xfrm>
          <a:off x="0" y="0"/>
          <a:ext cx="0" cy="0"/>
          <a:chOff x="0" y="0"/>
          <a:chExt cx="0" cy="0"/>
        </a:xfrm>
      </p:grpSpPr>
      <p:sp>
        <p:nvSpPr>
          <p:cNvPr id="29" name="Google Shape;29;p4"/>
          <p:cNvSpPr txBox="1">
            <a:spLocks noGrp="1"/>
          </p:cNvSpPr>
          <p:nvPr>
            <p:ph type="title"/>
          </p:nvPr>
        </p:nvSpPr>
        <p:spPr>
          <a:xfrm>
            <a:off x="896500" y="1909967"/>
            <a:ext cx="4664000" cy="11956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000000"/>
              </a:buClr>
              <a:buSzPts val="2800"/>
              <a:buNone/>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a:endParaRPr/>
          </a:p>
        </p:txBody>
      </p:sp>
      <p:sp>
        <p:nvSpPr>
          <p:cNvPr id="30" name="Google Shape;30;p4"/>
          <p:cNvSpPr txBox="1">
            <a:spLocks noGrp="1"/>
          </p:cNvSpPr>
          <p:nvPr>
            <p:ph type="subTitle" idx="1"/>
          </p:nvPr>
        </p:nvSpPr>
        <p:spPr>
          <a:xfrm flipH="1">
            <a:off x="2222900" y="2872300"/>
            <a:ext cx="3337600" cy="1560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000000"/>
              </a:buClr>
              <a:buSzPts val="1200"/>
              <a:buNone/>
              <a:defRPr>
                <a:solidFill>
                  <a:srgbClr val="434343"/>
                </a:solidFill>
              </a:defRPr>
            </a:lvl1pPr>
            <a:lvl2pPr lvl="1" rtl="0">
              <a:lnSpc>
                <a:spcPct val="100000"/>
              </a:lnSpc>
              <a:spcBef>
                <a:spcPts val="0"/>
              </a:spcBef>
              <a:spcAft>
                <a:spcPts val="0"/>
              </a:spcAft>
              <a:buClr>
                <a:srgbClr val="000000"/>
              </a:buClr>
              <a:buSzPts val="2800"/>
              <a:buNone/>
              <a:defRPr sz="3733">
                <a:solidFill>
                  <a:srgbClr val="000000"/>
                </a:solidFill>
              </a:defRPr>
            </a:lvl2pPr>
            <a:lvl3pPr lvl="2" rtl="0">
              <a:lnSpc>
                <a:spcPct val="100000"/>
              </a:lnSpc>
              <a:spcBef>
                <a:spcPts val="0"/>
              </a:spcBef>
              <a:spcAft>
                <a:spcPts val="0"/>
              </a:spcAft>
              <a:buClr>
                <a:srgbClr val="000000"/>
              </a:buClr>
              <a:buSzPts val="2800"/>
              <a:buNone/>
              <a:defRPr sz="3733">
                <a:solidFill>
                  <a:srgbClr val="000000"/>
                </a:solidFill>
              </a:defRPr>
            </a:lvl3pPr>
            <a:lvl4pPr lvl="3" rtl="0">
              <a:lnSpc>
                <a:spcPct val="100000"/>
              </a:lnSpc>
              <a:spcBef>
                <a:spcPts val="0"/>
              </a:spcBef>
              <a:spcAft>
                <a:spcPts val="0"/>
              </a:spcAft>
              <a:buClr>
                <a:srgbClr val="000000"/>
              </a:buClr>
              <a:buSzPts val="2800"/>
              <a:buNone/>
              <a:defRPr sz="3733">
                <a:solidFill>
                  <a:srgbClr val="000000"/>
                </a:solidFill>
              </a:defRPr>
            </a:lvl4pPr>
            <a:lvl5pPr lvl="4" rtl="0">
              <a:lnSpc>
                <a:spcPct val="100000"/>
              </a:lnSpc>
              <a:spcBef>
                <a:spcPts val="0"/>
              </a:spcBef>
              <a:spcAft>
                <a:spcPts val="0"/>
              </a:spcAft>
              <a:buClr>
                <a:srgbClr val="000000"/>
              </a:buClr>
              <a:buSzPts val="2800"/>
              <a:buNone/>
              <a:defRPr sz="3733">
                <a:solidFill>
                  <a:srgbClr val="000000"/>
                </a:solidFill>
              </a:defRPr>
            </a:lvl5pPr>
            <a:lvl6pPr lvl="5" rtl="0">
              <a:lnSpc>
                <a:spcPct val="100000"/>
              </a:lnSpc>
              <a:spcBef>
                <a:spcPts val="0"/>
              </a:spcBef>
              <a:spcAft>
                <a:spcPts val="0"/>
              </a:spcAft>
              <a:buClr>
                <a:srgbClr val="000000"/>
              </a:buClr>
              <a:buSzPts val="2800"/>
              <a:buNone/>
              <a:defRPr sz="3733">
                <a:solidFill>
                  <a:srgbClr val="000000"/>
                </a:solidFill>
              </a:defRPr>
            </a:lvl6pPr>
            <a:lvl7pPr lvl="6" rtl="0">
              <a:lnSpc>
                <a:spcPct val="100000"/>
              </a:lnSpc>
              <a:spcBef>
                <a:spcPts val="0"/>
              </a:spcBef>
              <a:spcAft>
                <a:spcPts val="0"/>
              </a:spcAft>
              <a:buClr>
                <a:srgbClr val="000000"/>
              </a:buClr>
              <a:buSzPts val="2800"/>
              <a:buNone/>
              <a:defRPr sz="3733">
                <a:solidFill>
                  <a:srgbClr val="000000"/>
                </a:solidFill>
              </a:defRPr>
            </a:lvl7pPr>
            <a:lvl8pPr lvl="7" rtl="0">
              <a:lnSpc>
                <a:spcPct val="100000"/>
              </a:lnSpc>
              <a:spcBef>
                <a:spcPts val="0"/>
              </a:spcBef>
              <a:spcAft>
                <a:spcPts val="0"/>
              </a:spcAft>
              <a:buClr>
                <a:srgbClr val="000000"/>
              </a:buClr>
              <a:buSzPts val="2800"/>
              <a:buNone/>
              <a:defRPr sz="3733">
                <a:solidFill>
                  <a:srgbClr val="000000"/>
                </a:solidFill>
              </a:defRPr>
            </a:lvl8pPr>
            <a:lvl9pPr lvl="8" rtl="0">
              <a:lnSpc>
                <a:spcPct val="100000"/>
              </a:lnSpc>
              <a:spcBef>
                <a:spcPts val="0"/>
              </a:spcBef>
              <a:spcAft>
                <a:spcPts val="0"/>
              </a:spcAft>
              <a:buClr>
                <a:srgbClr val="000000"/>
              </a:buClr>
              <a:buSzPts val="2800"/>
              <a:buNone/>
              <a:defRPr sz="3733">
                <a:solidFill>
                  <a:srgbClr val="000000"/>
                </a:solidFill>
              </a:defRPr>
            </a:lvl9pPr>
          </a:lstStyle>
          <a:p>
            <a:endParaRPr/>
          </a:p>
        </p:txBody>
      </p:sp>
    </p:spTree>
    <p:extLst>
      <p:ext uri="{BB962C8B-B14F-4D97-AF65-F5344CB8AC3E}">
        <p14:creationId xmlns:p14="http://schemas.microsoft.com/office/powerpoint/2010/main" val="735095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9D177-941C-2D41-BDBD-4AED5464D846}"/>
              </a:ext>
            </a:extLst>
          </p:cNvPr>
          <p:cNvSpPr>
            <a:spLocks noGrp="1"/>
          </p:cNvSpPr>
          <p:nvPr>
            <p:ph type="title"/>
          </p:nvPr>
        </p:nvSpPr>
        <p:spPr/>
        <p:txBody>
          <a:bodyPr/>
          <a:lstStyle/>
          <a:p>
            <a:r>
              <a:rPr lang="en-US"/>
              <a:t>Click to edit Master title style</a:t>
            </a:r>
            <a:endParaRPr lang="en-PE"/>
          </a:p>
        </p:txBody>
      </p:sp>
      <p:sp>
        <p:nvSpPr>
          <p:cNvPr id="3" name="Content Placeholder 2">
            <a:extLst>
              <a:ext uri="{FF2B5EF4-FFF2-40B4-BE49-F238E27FC236}">
                <a16:creationId xmlns:a16="http://schemas.microsoft.com/office/drawing/2014/main" id="{DBD979DD-F584-F843-B5E3-ACA37C4E3C9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E"/>
          </a:p>
        </p:txBody>
      </p:sp>
      <p:sp>
        <p:nvSpPr>
          <p:cNvPr id="4" name="Date Placeholder 3">
            <a:extLst>
              <a:ext uri="{FF2B5EF4-FFF2-40B4-BE49-F238E27FC236}">
                <a16:creationId xmlns:a16="http://schemas.microsoft.com/office/drawing/2014/main" id="{9D602688-502B-824F-8582-0CAF8EB09412}"/>
              </a:ext>
            </a:extLst>
          </p:cNvPr>
          <p:cNvSpPr>
            <a:spLocks noGrp="1"/>
          </p:cNvSpPr>
          <p:nvPr>
            <p:ph type="dt" sz="half" idx="10"/>
          </p:nvPr>
        </p:nvSpPr>
        <p:spPr/>
        <p:txBody>
          <a:bodyPr/>
          <a:lstStyle/>
          <a:p>
            <a:fld id="{19458D19-8E3C-D042-8655-05BBA571126E}" type="datetimeFigureOut">
              <a:rPr lang="en-PE" smtClean="0"/>
              <a:t>12/30/2021</a:t>
            </a:fld>
            <a:endParaRPr lang="en-PE"/>
          </a:p>
        </p:txBody>
      </p:sp>
      <p:sp>
        <p:nvSpPr>
          <p:cNvPr id="5" name="Footer Placeholder 4">
            <a:extLst>
              <a:ext uri="{FF2B5EF4-FFF2-40B4-BE49-F238E27FC236}">
                <a16:creationId xmlns:a16="http://schemas.microsoft.com/office/drawing/2014/main" id="{80A5D6BE-AA7E-C74B-8AA9-EB88D6BEEF7F}"/>
              </a:ext>
            </a:extLst>
          </p:cNvPr>
          <p:cNvSpPr>
            <a:spLocks noGrp="1"/>
          </p:cNvSpPr>
          <p:nvPr>
            <p:ph type="ftr" sz="quarter" idx="11"/>
          </p:nvPr>
        </p:nvSpPr>
        <p:spPr/>
        <p:txBody>
          <a:bodyPr/>
          <a:lstStyle/>
          <a:p>
            <a:endParaRPr lang="en-PE"/>
          </a:p>
        </p:txBody>
      </p:sp>
      <p:sp>
        <p:nvSpPr>
          <p:cNvPr id="6" name="Slide Number Placeholder 5">
            <a:extLst>
              <a:ext uri="{FF2B5EF4-FFF2-40B4-BE49-F238E27FC236}">
                <a16:creationId xmlns:a16="http://schemas.microsoft.com/office/drawing/2014/main" id="{FE5F3B6F-E608-F247-B228-AE87709A6F90}"/>
              </a:ext>
            </a:extLst>
          </p:cNvPr>
          <p:cNvSpPr>
            <a:spLocks noGrp="1"/>
          </p:cNvSpPr>
          <p:nvPr>
            <p:ph type="sldNum" sz="quarter" idx="12"/>
          </p:nvPr>
        </p:nvSpPr>
        <p:spPr/>
        <p:txBody>
          <a:bodyPr/>
          <a:lstStyle/>
          <a:p>
            <a:fld id="{732F02F8-FAC5-1242-98AE-C15E90EC9F3D}" type="slidenum">
              <a:rPr lang="en-PE" smtClean="0"/>
              <a:t>‹Nº›</a:t>
            </a:fld>
            <a:endParaRPr lang="en-PE"/>
          </a:p>
        </p:txBody>
      </p:sp>
    </p:spTree>
    <p:extLst>
      <p:ext uri="{BB962C8B-B14F-4D97-AF65-F5344CB8AC3E}">
        <p14:creationId xmlns:p14="http://schemas.microsoft.com/office/powerpoint/2010/main" val="30611914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EB6AF-03DC-9544-B189-1745C34C16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PE"/>
          </a:p>
        </p:txBody>
      </p:sp>
      <p:sp>
        <p:nvSpPr>
          <p:cNvPr id="3" name="Text Placeholder 2">
            <a:extLst>
              <a:ext uri="{FF2B5EF4-FFF2-40B4-BE49-F238E27FC236}">
                <a16:creationId xmlns:a16="http://schemas.microsoft.com/office/drawing/2014/main" id="{0F4447C6-64BF-FB4D-9E08-BA25004549F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818F48-C456-0B4D-84FF-58E7B190A740}"/>
              </a:ext>
            </a:extLst>
          </p:cNvPr>
          <p:cNvSpPr>
            <a:spLocks noGrp="1"/>
          </p:cNvSpPr>
          <p:nvPr>
            <p:ph type="dt" sz="half" idx="10"/>
          </p:nvPr>
        </p:nvSpPr>
        <p:spPr/>
        <p:txBody>
          <a:bodyPr/>
          <a:lstStyle/>
          <a:p>
            <a:fld id="{19458D19-8E3C-D042-8655-05BBA571126E}" type="datetimeFigureOut">
              <a:rPr lang="en-PE" smtClean="0"/>
              <a:t>12/30/2021</a:t>
            </a:fld>
            <a:endParaRPr lang="en-PE"/>
          </a:p>
        </p:txBody>
      </p:sp>
      <p:sp>
        <p:nvSpPr>
          <p:cNvPr id="5" name="Footer Placeholder 4">
            <a:extLst>
              <a:ext uri="{FF2B5EF4-FFF2-40B4-BE49-F238E27FC236}">
                <a16:creationId xmlns:a16="http://schemas.microsoft.com/office/drawing/2014/main" id="{ACFE47B6-4F38-5645-8C30-549B7B2BE086}"/>
              </a:ext>
            </a:extLst>
          </p:cNvPr>
          <p:cNvSpPr>
            <a:spLocks noGrp="1"/>
          </p:cNvSpPr>
          <p:nvPr>
            <p:ph type="ftr" sz="quarter" idx="11"/>
          </p:nvPr>
        </p:nvSpPr>
        <p:spPr/>
        <p:txBody>
          <a:bodyPr/>
          <a:lstStyle/>
          <a:p>
            <a:endParaRPr lang="en-PE"/>
          </a:p>
        </p:txBody>
      </p:sp>
      <p:sp>
        <p:nvSpPr>
          <p:cNvPr id="6" name="Slide Number Placeholder 5">
            <a:extLst>
              <a:ext uri="{FF2B5EF4-FFF2-40B4-BE49-F238E27FC236}">
                <a16:creationId xmlns:a16="http://schemas.microsoft.com/office/drawing/2014/main" id="{3A662BD7-0C0A-2A45-9808-ADC91939E11C}"/>
              </a:ext>
            </a:extLst>
          </p:cNvPr>
          <p:cNvSpPr>
            <a:spLocks noGrp="1"/>
          </p:cNvSpPr>
          <p:nvPr>
            <p:ph type="sldNum" sz="quarter" idx="12"/>
          </p:nvPr>
        </p:nvSpPr>
        <p:spPr/>
        <p:txBody>
          <a:bodyPr/>
          <a:lstStyle/>
          <a:p>
            <a:fld id="{732F02F8-FAC5-1242-98AE-C15E90EC9F3D}" type="slidenum">
              <a:rPr lang="en-PE" smtClean="0"/>
              <a:t>‹Nº›</a:t>
            </a:fld>
            <a:endParaRPr lang="en-PE"/>
          </a:p>
        </p:txBody>
      </p:sp>
    </p:spTree>
    <p:extLst>
      <p:ext uri="{BB962C8B-B14F-4D97-AF65-F5344CB8AC3E}">
        <p14:creationId xmlns:p14="http://schemas.microsoft.com/office/powerpoint/2010/main" val="18395874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41819-6E64-F04D-9D0C-D1C79EF27910}"/>
              </a:ext>
            </a:extLst>
          </p:cNvPr>
          <p:cNvSpPr>
            <a:spLocks noGrp="1"/>
          </p:cNvSpPr>
          <p:nvPr>
            <p:ph type="title"/>
          </p:nvPr>
        </p:nvSpPr>
        <p:spPr/>
        <p:txBody>
          <a:bodyPr/>
          <a:lstStyle/>
          <a:p>
            <a:r>
              <a:rPr lang="en-US"/>
              <a:t>Click to edit Master title style</a:t>
            </a:r>
            <a:endParaRPr lang="en-PE"/>
          </a:p>
        </p:txBody>
      </p:sp>
      <p:sp>
        <p:nvSpPr>
          <p:cNvPr id="3" name="Content Placeholder 2">
            <a:extLst>
              <a:ext uri="{FF2B5EF4-FFF2-40B4-BE49-F238E27FC236}">
                <a16:creationId xmlns:a16="http://schemas.microsoft.com/office/drawing/2014/main" id="{8FB602AE-BFE9-834C-87BB-7A816AA3C37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E"/>
          </a:p>
        </p:txBody>
      </p:sp>
      <p:sp>
        <p:nvSpPr>
          <p:cNvPr id="4" name="Content Placeholder 3">
            <a:extLst>
              <a:ext uri="{FF2B5EF4-FFF2-40B4-BE49-F238E27FC236}">
                <a16:creationId xmlns:a16="http://schemas.microsoft.com/office/drawing/2014/main" id="{96F11D22-94ED-2A4D-9D64-2E80A10B0F0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E"/>
          </a:p>
        </p:txBody>
      </p:sp>
      <p:sp>
        <p:nvSpPr>
          <p:cNvPr id="5" name="Date Placeholder 4">
            <a:extLst>
              <a:ext uri="{FF2B5EF4-FFF2-40B4-BE49-F238E27FC236}">
                <a16:creationId xmlns:a16="http://schemas.microsoft.com/office/drawing/2014/main" id="{9C521CFE-2485-5F4D-9D37-2A4F456DE16D}"/>
              </a:ext>
            </a:extLst>
          </p:cNvPr>
          <p:cNvSpPr>
            <a:spLocks noGrp="1"/>
          </p:cNvSpPr>
          <p:nvPr>
            <p:ph type="dt" sz="half" idx="10"/>
          </p:nvPr>
        </p:nvSpPr>
        <p:spPr/>
        <p:txBody>
          <a:bodyPr/>
          <a:lstStyle/>
          <a:p>
            <a:fld id="{19458D19-8E3C-D042-8655-05BBA571126E}" type="datetimeFigureOut">
              <a:rPr lang="en-PE" smtClean="0"/>
              <a:t>12/30/2021</a:t>
            </a:fld>
            <a:endParaRPr lang="en-PE"/>
          </a:p>
        </p:txBody>
      </p:sp>
      <p:sp>
        <p:nvSpPr>
          <p:cNvPr id="6" name="Footer Placeholder 5">
            <a:extLst>
              <a:ext uri="{FF2B5EF4-FFF2-40B4-BE49-F238E27FC236}">
                <a16:creationId xmlns:a16="http://schemas.microsoft.com/office/drawing/2014/main" id="{BFA04F91-5729-8049-93A2-17B14D53EF1A}"/>
              </a:ext>
            </a:extLst>
          </p:cNvPr>
          <p:cNvSpPr>
            <a:spLocks noGrp="1"/>
          </p:cNvSpPr>
          <p:nvPr>
            <p:ph type="ftr" sz="quarter" idx="11"/>
          </p:nvPr>
        </p:nvSpPr>
        <p:spPr/>
        <p:txBody>
          <a:bodyPr/>
          <a:lstStyle/>
          <a:p>
            <a:endParaRPr lang="en-PE"/>
          </a:p>
        </p:txBody>
      </p:sp>
      <p:sp>
        <p:nvSpPr>
          <p:cNvPr id="7" name="Slide Number Placeholder 6">
            <a:extLst>
              <a:ext uri="{FF2B5EF4-FFF2-40B4-BE49-F238E27FC236}">
                <a16:creationId xmlns:a16="http://schemas.microsoft.com/office/drawing/2014/main" id="{577022EE-D969-DD4F-A4F7-A991F6B8782C}"/>
              </a:ext>
            </a:extLst>
          </p:cNvPr>
          <p:cNvSpPr>
            <a:spLocks noGrp="1"/>
          </p:cNvSpPr>
          <p:nvPr>
            <p:ph type="sldNum" sz="quarter" idx="12"/>
          </p:nvPr>
        </p:nvSpPr>
        <p:spPr/>
        <p:txBody>
          <a:bodyPr/>
          <a:lstStyle/>
          <a:p>
            <a:fld id="{732F02F8-FAC5-1242-98AE-C15E90EC9F3D}" type="slidenum">
              <a:rPr lang="en-PE" smtClean="0"/>
              <a:t>‹Nº›</a:t>
            </a:fld>
            <a:endParaRPr lang="en-PE"/>
          </a:p>
        </p:txBody>
      </p:sp>
    </p:spTree>
    <p:extLst>
      <p:ext uri="{BB962C8B-B14F-4D97-AF65-F5344CB8AC3E}">
        <p14:creationId xmlns:p14="http://schemas.microsoft.com/office/powerpoint/2010/main" val="24696037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311BC-72F8-C340-BC44-6142BA9BCC1E}"/>
              </a:ext>
            </a:extLst>
          </p:cNvPr>
          <p:cNvSpPr>
            <a:spLocks noGrp="1"/>
          </p:cNvSpPr>
          <p:nvPr>
            <p:ph type="title"/>
          </p:nvPr>
        </p:nvSpPr>
        <p:spPr>
          <a:xfrm>
            <a:off x="839788" y="365125"/>
            <a:ext cx="10515600" cy="1325563"/>
          </a:xfrm>
        </p:spPr>
        <p:txBody>
          <a:bodyPr/>
          <a:lstStyle/>
          <a:p>
            <a:r>
              <a:rPr lang="en-US"/>
              <a:t>Click to edit Master title style</a:t>
            </a:r>
            <a:endParaRPr lang="en-PE"/>
          </a:p>
        </p:txBody>
      </p:sp>
      <p:sp>
        <p:nvSpPr>
          <p:cNvPr id="3" name="Text Placeholder 2">
            <a:extLst>
              <a:ext uri="{FF2B5EF4-FFF2-40B4-BE49-F238E27FC236}">
                <a16:creationId xmlns:a16="http://schemas.microsoft.com/office/drawing/2014/main" id="{229F0D86-4C10-0147-A2B2-542CAF70F1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4D46545-B3DD-764D-A22D-1828DE469DD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E"/>
          </a:p>
        </p:txBody>
      </p:sp>
      <p:sp>
        <p:nvSpPr>
          <p:cNvPr id="5" name="Text Placeholder 4">
            <a:extLst>
              <a:ext uri="{FF2B5EF4-FFF2-40B4-BE49-F238E27FC236}">
                <a16:creationId xmlns:a16="http://schemas.microsoft.com/office/drawing/2014/main" id="{8D20CB2A-6115-9144-98C5-4719CEB1B1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C03957D-FDF0-B24B-A7C9-C1D6BBE2FB9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E"/>
          </a:p>
        </p:txBody>
      </p:sp>
      <p:sp>
        <p:nvSpPr>
          <p:cNvPr id="7" name="Date Placeholder 6">
            <a:extLst>
              <a:ext uri="{FF2B5EF4-FFF2-40B4-BE49-F238E27FC236}">
                <a16:creationId xmlns:a16="http://schemas.microsoft.com/office/drawing/2014/main" id="{EF57BA21-F4B4-0044-8C94-A0A37B2262A2}"/>
              </a:ext>
            </a:extLst>
          </p:cNvPr>
          <p:cNvSpPr>
            <a:spLocks noGrp="1"/>
          </p:cNvSpPr>
          <p:nvPr>
            <p:ph type="dt" sz="half" idx="10"/>
          </p:nvPr>
        </p:nvSpPr>
        <p:spPr/>
        <p:txBody>
          <a:bodyPr/>
          <a:lstStyle/>
          <a:p>
            <a:fld id="{19458D19-8E3C-D042-8655-05BBA571126E}" type="datetimeFigureOut">
              <a:rPr lang="en-PE" smtClean="0"/>
              <a:t>12/30/2021</a:t>
            </a:fld>
            <a:endParaRPr lang="en-PE"/>
          </a:p>
        </p:txBody>
      </p:sp>
      <p:sp>
        <p:nvSpPr>
          <p:cNvPr id="8" name="Footer Placeholder 7">
            <a:extLst>
              <a:ext uri="{FF2B5EF4-FFF2-40B4-BE49-F238E27FC236}">
                <a16:creationId xmlns:a16="http://schemas.microsoft.com/office/drawing/2014/main" id="{2C04AADF-B46F-BC44-961B-00903401A184}"/>
              </a:ext>
            </a:extLst>
          </p:cNvPr>
          <p:cNvSpPr>
            <a:spLocks noGrp="1"/>
          </p:cNvSpPr>
          <p:nvPr>
            <p:ph type="ftr" sz="quarter" idx="11"/>
          </p:nvPr>
        </p:nvSpPr>
        <p:spPr/>
        <p:txBody>
          <a:bodyPr/>
          <a:lstStyle/>
          <a:p>
            <a:endParaRPr lang="en-PE"/>
          </a:p>
        </p:txBody>
      </p:sp>
      <p:sp>
        <p:nvSpPr>
          <p:cNvPr id="9" name="Slide Number Placeholder 8">
            <a:extLst>
              <a:ext uri="{FF2B5EF4-FFF2-40B4-BE49-F238E27FC236}">
                <a16:creationId xmlns:a16="http://schemas.microsoft.com/office/drawing/2014/main" id="{C00E5601-DC62-FF46-B9CB-FC98BE1300F6}"/>
              </a:ext>
            </a:extLst>
          </p:cNvPr>
          <p:cNvSpPr>
            <a:spLocks noGrp="1"/>
          </p:cNvSpPr>
          <p:nvPr>
            <p:ph type="sldNum" sz="quarter" idx="12"/>
          </p:nvPr>
        </p:nvSpPr>
        <p:spPr/>
        <p:txBody>
          <a:bodyPr/>
          <a:lstStyle/>
          <a:p>
            <a:fld id="{732F02F8-FAC5-1242-98AE-C15E90EC9F3D}" type="slidenum">
              <a:rPr lang="en-PE" smtClean="0"/>
              <a:t>‹Nº›</a:t>
            </a:fld>
            <a:endParaRPr lang="en-PE"/>
          </a:p>
        </p:txBody>
      </p:sp>
    </p:spTree>
    <p:extLst>
      <p:ext uri="{BB962C8B-B14F-4D97-AF65-F5344CB8AC3E}">
        <p14:creationId xmlns:p14="http://schemas.microsoft.com/office/powerpoint/2010/main" val="32635652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60404-5D05-3A43-ABB5-119C410D6113}"/>
              </a:ext>
            </a:extLst>
          </p:cNvPr>
          <p:cNvSpPr>
            <a:spLocks noGrp="1"/>
          </p:cNvSpPr>
          <p:nvPr>
            <p:ph type="title"/>
          </p:nvPr>
        </p:nvSpPr>
        <p:spPr/>
        <p:txBody>
          <a:bodyPr/>
          <a:lstStyle/>
          <a:p>
            <a:r>
              <a:rPr lang="en-US"/>
              <a:t>Click to edit Master title style</a:t>
            </a:r>
            <a:endParaRPr lang="en-PE"/>
          </a:p>
        </p:txBody>
      </p:sp>
      <p:sp>
        <p:nvSpPr>
          <p:cNvPr id="3" name="Date Placeholder 2">
            <a:extLst>
              <a:ext uri="{FF2B5EF4-FFF2-40B4-BE49-F238E27FC236}">
                <a16:creationId xmlns:a16="http://schemas.microsoft.com/office/drawing/2014/main" id="{C1152A91-0958-C647-AE27-4C57F3A59330}"/>
              </a:ext>
            </a:extLst>
          </p:cNvPr>
          <p:cNvSpPr>
            <a:spLocks noGrp="1"/>
          </p:cNvSpPr>
          <p:nvPr>
            <p:ph type="dt" sz="half" idx="10"/>
          </p:nvPr>
        </p:nvSpPr>
        <p:spPr/>
        <p:txBody>
          <a:bodyPr/>
          <a:lstStyle/>
          <a:p>
            <a:fld id="{19458D19-8E3C-D042-8655-05BBA571126E}" type="datetimeFigureOut">
              <a:rPr lang="en-PE" smtClean="0"/>
              <a:t>12/30/2021</a:t>
            </a:fld>
            <a:endParaRPr lang="en-PE"/>
          </a:p>
        </p:txBody>
      </p:sp>
      <p:sp>
        <p:nvSpPr>
          <p:cNvPr id="4" name="Footer Placeholder 3">
            <a:extLst>
              <a:ext uri="{FF2B5EF4-FFF2-40B4-BE49-F238E27FC236}">
                <a16:creationId xmlns:a16="http://schemas.microsoft.com/office/drawing/2014/main" id="{9097F5B3-EBB4-FC49-A5AB-31A7625A57A2}"/>
              </a:ext>
            </a:extLst>
          </p:cNvPr>
          <p:cNvSpPr>
            <a:spLocks noGrp="1"/>
          </p:cNvSpPr>
          <p:nvPr>
            <p:ph type="ftr" sz="quarter" idx="11"/>
          </p:nvPr>
        </p:nvSpPr>
        <p:spPr/>
        <p:txBody>
          <a:bodyPr/>
          <a:lstStyle/>
          <a:p>
            <a:endParaRPr lang="en-PE"/>
          </a:p>
        </p:txBody>
      </p:sp>
      <p:sp>
        <p:nvSpPr>
          <p:cNvPr id="5" name="Slide Number Placeholder 4">
            <a:extLst>
              <a:ext uri="{FF2B5EF4-FFF2-40B4-BE49-F238E27FC236}">
                <a16:creationId xmlns:a16="http://schemas.microsoft.com/office/drawing/2014/main" id="{26265F10-18F0-3A48-AAD6-2AAAB521454D}"/>
              </a:ext>
            </a:extLst>
          </p:cNvPr>
          <p:cNvSpPr>
            <a:spLocks noGrp="1"/>
          </p:cNvSpPr>
          <p:nvPr>
            <p:ph type="sldNum" sz="quarter" idx="12"/>
          </p:nvPr>
        </p:nvSpPr>
        <p:spPr/>
        <p:txBody>
          <a:bodyPr/>
          <a:lstStyle/>
          <a:p>
            <a:fld id="{732F02F8-FAC5-1242-98AE-C15E90EC9F3D}" type="slidenum">
              <a:rPr lang="en-PE" smtClean="0"/>
              <a:t>‹Nº›</a:t>
            </a:fld>
            <a:endParaRPr lang="en-PE"/>
          </a:p>
        </p:txBody>
      </p:sp>
    </p:spTree>
    <p:extLst>
      <p:ext uri="{BB962C8B-B14F-4D97-AF65-F5344CB8AC3E}">
        <p14:creationId xmlns:p14="http://schemas.microsoft.com/office/powerpoint/2010/main" val="2089751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662EEB9-0597-E144-94CE-32DD2FD97D45}"/>
              </a:ext>
            </a:extLst>
          </p:cNvPr>
          <p:cNvSpPr>
            <a:spLocks noGrp="1"/>
          </p:cNvSpPr>
          <p:nvPr>
            <p:ph type="dt" sz="half" idx="10"/>
          </p:nvPr>
        </p:nvSpPr>
        <p:spPr/>
        <p:txBody>
          <a:bodyPr/>
          <a:lstStyle/>
          <a:p>
            <a:fld id="{19458D19-8E3C-D042-8655-05BBA571126E}" type="datetimeFigureOut">
              <a:rPr lang="en-PE" smtClean="0"/>
              <a:t>12/30/2021</a:t>
            </a:fld>
            <a:endParaRPr lang="en-PE"/>
          </a:p>
        </p:txBody>
      </p:sp>
      <p:sp>
        <p:nvSpPr>
          <p:cNvPr id="3" name="Footer Placeholder 2">
            <a:extLst>
              <a:ext uri="{FF2B5EF4-FFF2-40B4-BE49-F238E27FC236}">
                <a16:creationId xmlns:a16="http://schemas.microsoft.com/office/drawing/2014/main" id="{B3E9AA99-2E7B-AC46-B85D-1CAD3A4820D3}"/>
              </a:ext>
            </a:extLst>
          </p:cNvPr>
          <p:cNvSpPr>
            <a:spLocks noGrp="1"/>
          </p:cNvSpPr>
          <p:nvPr>
            <p:ph type="ftr" sz="quarter" idx="11"/>
          </p:nvPr>
        </p:nvSpPr>
        <p:spPr/>
        <p:txBody>
          <a:bodyPr/>
          <a:lstStyle/>
          <a:p>
            <a:endParaRPr lang="en-PE"/>
          </a:p>
        </p:txBody>
      </p:sp>
      <p:sp>
        <p:nvSpPr>
          <p:cNvPr id="4" name="Slide Number Placeholder 3">
            <a:extLst>
              <a:ext uri="{FF2B5EF4-FFF2-40B4-BE49-F238E27FC236}">
                <a16:creationId xmlns:a16="http://schemas.microsoft.com/office/drawing/2014/main" id="{153DBDBA-CED4-644E-9378-D0F4FB3C0F4F}"/>
              </a:ext>
            </a:extLst>
          </p:cNvPr>
          <p:cNvSpPr>
            <a:spLocks noGrp="1"/>
          </p:cNvSpPr>
          <p:nvPr>
            <p:ph type="sldNum" sz="quarter" idx="12"/>
          </p:nvPr>
        </p:nvSpPr>
        <p:spPr/>
        <p:txBody>
          <a:bodyPr/>
          <a:lstStyle/>
          <a:p>
            <a:fld id="{732F02F8-FAC5-1242-98AE-C15E90EC9F3D}" type="slidenum">
              <a:rPr lang="en-PE" smtClean="0"/>
              <a:t>‹Nº›</a:t>
            </a:fld>
            <a:endParaRPr lang="en-PE"/>
          </a:p>
        </p:txBody>
      </p:sp>
    </p:spTree>
    <p:extLst>
      <p:ext uri="{BB962C8B-B14F-4D97-AF65-F5344CB8AC3E}">
        <p14:creationId xmlns:p14="http://schemas.microsoft.com/office/powerpoint/2010/main" val="8552854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010E4-847E-EB46-9611-2711C5F6EB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PE"/>
          </a:p>
        </p:txBody>
      </p:sp>
      <p:sp>
        <p:nvSpPr>
          <p:cNvPr id="3" name="Content Placeholder 2">
            <a:extLst>
              <a:ext uri="{FF2B5EF4-FFF2-40B4-BE49-F238E27FC236}">
                <a16:creationId xmlns:a16="http://schemas.microsoft.com/office/drawing/2014/main" id="{C09AB1CC-A17C-5740-904E-9EDB0BB962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E"/>
          </a:p>
        </p:txBody>
      </p:sp>
      <p:sp>
        <p:nvSpPr>
          <p:cNvPr id="4" name="Text Placeholder 3">
            <a:extLst>
              <a:ext uri="{FF2B5EF4-FFF2-40B4-BE49-F238E27FC236}">
                <a16:creationId xmlns:a16="http://schemas.microsoft.com/office/drawing/2014/main" id="{A81BEC0F-DA05-634B-9049-FA0BDA3770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E1B7CD-ED8C-4348-AE09-671A112585D5}"/>
              </a:ext>
            </a:extLst>
          </p:cNvPr>
          <p:cNvSpPr>
            <a:spLocks noGrp="1"/>
          </p:cNvSpPr>
          <p:nvPr>
            <p:ph type="dt" sz="half" idx="10"/>
          </p:nvPr>
        </p:nvSpPr>
        <p:spPr/>
        <p:txBody>
          <a:bodyPr/>
          <a:lstStyle/>
          <a:p>
            <a:fld id="{19458D19-8E3C-D042-8655-05BBA571126E}" type="datetimeFigureOut">
              <a:rPr lang="en-PE" smtClean="0"/>
              <a:t>12/30/2021</a:t>
            </a:fld>
            <a:endParaRPr lang="en-PE"/>
          </a:p>
        </p:txBody>
      </p:sp>
      <p:sp>
        <p:nvSpPr>
          <p:cNvPr id="6" name="Footer Placeholder 5">
            <a:extLst>
              <a:ext uri="{FF2B5EF4-FFF2-40B4-BE49-F238E27FC236}">
                <a16:creationId xmlns:a16="http://schemas.microsoft.com/office/drawing/2014/main" id="{6A498E66-C090-2947-B118-1ECF66C7FC82}"/>
              </a:ext>
            </a:extLst>
          </p:cNvPr>
          <p:cNvSpPr>
            <a:spLocks noGrp="1"/>
          </p:cNvSpPr>
          <p:nvPr>
            <p:ph type="ftr" sz="quarter" idx="11"/>
          </p:nvPr>
        </p:nvSpPr>
        <p:spPr/>
        <p:txBody>
          <a:bodyPr/>
          <a:lstStyle/>
          <a:p>
            <a:endParaRPr lang="en-PE"/>
          </a:p>
        </p:txBody>
      </p:sp>
      <p:sp>
        <p:nvSpPr>
          <p:cNvPr id="7" name="Slide Number Placeholder 6">
            <a:extLst>
              <a:ext uri="{FF2B5EF4-FFF2-40B4-BE49-F238E27FC236}">
                <a16:creationId xmlns:a16="http://schemas.microsoft.com/office/drawing/2014/main" id="{B1CE07A0-0378-444E-B726-6F769F627AEF}"/>
              </a:ext>
            </a:extLst>
          </p:cNvPr>
          <p:cNvSpPr>
            <a:spLocks noGrp="1"/>
          </p:cNvSpPr>
          <p:nvPr>
            <p:ph type="sldNum" sz="quarter" idx="12"/>
          </p:nvPr>
        </p:nvSpPr>
        <p:spPr/>
        <p:txBody>
          <a:bodyPr/>
          <a:lstStyle/>
          <a:p>
            <a:fld id="{732F02F8-FAC5-1242-98AE-C15E90EC9F3D}" type="slidenum">
              <a:rPr lang="en-PE" smtClean="0"/>
              <a:t>‹Nº›</a:t>
            </a:fld>
            <a:endParaRPr lang="en-PE"/>
          </a:p>
        </p:txBody>
      </p:sp>
    </p:spTree>
    <p:extLst>
      <p:ext uri="{BB962C8B-B14F-4D97-AF65-F5344CB8AC3E}">
        <p14:creationId xmlns:p14="http://schemas.microsoft.com/office/powerpoint/2010/main" val="78753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0BE3B-5BBB-3E4D-A2B0-9F628862FC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PE"/>
          </a:p>
        </p:txBody>
      </p:sp>
      <p:sp>
        <p:nvSpPr>
          <p:cNvPr id="3" name="Picture Placeholder 2">
            <a:extLst>
              <a:ext uri="{FF2B5EF4-FFF2-40B4-BE49-F238E27FC236}">
                <a16:creationId xmlns:a16="http://schemas.microsoft.com/office/drawing/2014/main" id="{A9CAE077-93FF-A041-BFCC-4C81615C2BB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E"/>
          </a:p>
        </p:txBody>
      </p:sp>
      <p:sp>
        <p:nvSpPr>
          <p:cNvPr id="4" name="Text Placeholder 3">
            <a:extLst>
              <a:ext uri="{FF2B5EF4-FFF2-40B4-BE49-F238E27FC236}">
                <a16:creationId xmlns:a16="http://schemas.microsoft.com/office/drawing/2014/main" id="{E9898FCE-BEE9-F84B-B7CE-579BE4CCC6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573D88-E06A-7343-B9B5-1D1E4266C282}"/>
              </a:ext>
            </a:extLst>
          </p:cNvPr>
          <p:cNvSpPr>
            <a:spLocks noGrp="1"/>
          </p:cNvSpPr>
          <p:nvPr>
            <p:ph type="dt" sz="half" idx="10"/>
          </p:nvPr>
        </p:nvSpPr>
        <p:spPr/>
        <p:txBody>
          <a:bodyPr/>
          <a:lstStyle/>
          <a:p>
            <a:fld id="{19458D19-8E3C-D042-8655-05BBA571126E}" type="datetimeFigureOut">
              <a:rPr lang="en-PE" smtClean="0"/>
              <a:t>12/30/2021</a:t>
            </a:fld>
            <a:endParaRPr lang="en-PE"/>
          </a:p>
        </p:txBody>
      </p:sp>
      <p:sp>
        <p:nvSpPr>
          <p:cNvPr id="6" name="Footer Placeholder 5">
            <a:extLst>
              <a:ext uri="{FF2B5EF4-FFF2-40B4-BE49-F238E27FC236}">
                <a16:creationId xmlns:a16="http://schemas.microsoft.com/office/drawing/2014/main" id="{D20B579B-6244-DE4F-B685-09C1D613DFB1}"/>
              </a:ext>
            </a:extLst>
          </p:cNvPr>
          <p:cNvSpPr>
            <a:spLocks noGrp="1"/>
          </p:cNvSpPr>
          <p:nvPr>
            <p:ph type="ftr" sz="quarter" idx="11"/>
          </p:nvPr>
        </p:nvSpPr>
        <p:spPr/>
        <p:txBody>
          <a:bodyPr/>
          <a:lstStyle/>
          <a:p>
            <a:endParaRPr lang="en-PE"/>
          </a:p>
        </p:txBody>
      </p:sp>
      <p:sp>
        <p:nvSpPr>
          <p:cNvPr id="7" name="Slide Number Placeholder 6">
            <a:extLst>
              <a:ext uri="{FF2B5EF4-FFF2-40B4-BE49-F238E27FC236}">
                <a16:creationId xmlns:a16="http://schemas.microsoft.com/office/drawing/2014/main" id="{0944C622-64AB-DC4D-8959-4BBA875959CC}"/>
              </a:ext>
            </a:extLst>
          </p:cNvPr>
          <p:cNvSpPr>
            <a:spLocks noGrp="1"/>
          </p:cNvSpPr>
          <p:nvPr>
            <p:ph type="sldNum" sz="quarter" idx="12"/>
          </p:nvPr>
        </p:nvSpPr>
        <p:spPr/>
        <p:txBody>
          <a:bodyPr/>
          <a:lstStyle/>
          <a:p>
            <a:fld id="{732F02F8-FAC5-1242-98AE-C15E90EC9F3D}" type="slidenum">
              <a:rPr lang="en-PE" smtClean="0"/>
              <a:t>‹Nº›</a:t>
            </a:fld>
            <a:endParaRPr lang="en-PE"/>
          </a:p>
        </p:txBody>
      </p:sp>
    </p:spTree>
    <p:extLst>
      <p:ext uri="{BB962C8B-B14F-4D97-AF65-F5344CB8AC3E}">
        <p14:creationId xmlns:p14="http://schemas.microsoft.com/office/powerpoint/2010/main" val="1346568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C7D7F0-FB4A-F14A-9482-9BD6468E06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PE"/>
          </a:p>
        </p:txBody>
      </p:sp>
      <p:sp>
        <p:nvSpPr>
          <p:cNvPr id="3" name="Text Placeholder 2">
            <a:extLst>
              <a:ext uri="{FF2B5EF4-FFF2-40B4-BE49-F238E27FC236}">
                <a16:creationId xmlns:a16="http://schemas.microsoft.com/office/drawing/2014/main" id="{A4A8B830-173C-9243-A0F1-FF4F69E982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E"/>
          </a:p>
        </p:txBody>
      </p:sp>
      <p:sp>
        <p:nvSpPr>
          <p:cNvPr id="4" name="Date Placeholder 3">
            <a:extLst>
              <a:ext uri="{FF2B5EF4-FFF2-40B4-BE49-F238E27FC236}">
                <a16:creationId xmlns:a16="http://schemas.microsoft.com/office/drawing/2014/main" id="{E5254E87-9288-844C-8BF6-67467164C5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458D19-8E3C-D042-8655-05BBA571126E}" type="datetimeFigureOut">
              <a:rPr lang="en-PE" smtClean="0"/>
              <a:t>12/30/2021</a:t>
            </a:fld>
            <a:endParaRPr lang="en-PE"/>
          </a:p>
        </p:txBody>
      </p:sp>
      <p:sp>
        <p:nvSpPr>
          <p:cNvPr id="5" name="Footer Placeholder 4">
            <a:extLst>
              <a:ext uri="{FF2B5EF4-FFF2-40B4-BE49-F238E27FC236}">
                <a16:creationId xmlns:a16="http://schemas.microsoft.com/office/drawing/2014/main" id="{360C666D-B494-AF47-BD5C-B7A31F11BA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PE"/>
          </a:p>
        </p:txBody>
      </p:sp>
      <p:sp>
        <p:nvSpPr>
          <p:cNvPr id="6" name="Slide Number Placeholder 5">
            <a:extLst>
              <a:ext uri="{FF2B5EF4-FFF2-40B4-BE49-F238E27FC236}">
                <a16:creationId xmlns:a16="http://schemas.microsoft.com/office/drawing/2014/main" id="{E60A00FF-6B16-DC41-98C2-C7FD213DF8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2F02F8-FAC5-1242-98AE-C15E90EC9F3D}" type="slidenum">
              <a:rPr lang="en-PE" smtClean="0"/>
              <a:t>‹Nº›</a:t>
            </a:fld>
            <a:endParaRPr lang="en-PE"/>
          </a:p>
        </p:txBody>
      </p:sp>
    </p:spTree>
    <p:extLst>
      <p:ext uri="{BB962C8B-B14F-4D97-AF65-F5344CB8AC3E}">
        <p14:creationId xmlns:p14="http://schemas.microsoft.com/office/powerpoint/2010/main" val="36119725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3" r:id="rId13"/>
    <p:sldLayoutId id="214748366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7.jpg"/><Relationship Id="rId5" Type="http://schemas.openxmlformats.org/officeDocument/2006/relationships/image" Target="../media/image6.emf"/><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7.jpg"/><Relationship Id="rId5" Type="http://schemas.openxmlformats.org/officeDocument/2006/relationships/image" Target="../media/image6.emf"/><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7.jpg"/><Relationship Id="rId5" Type="http://schemas.openxmlformats.org/officeDocument/2006/relationships/image" Target="../media/image6.emf"/><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7.jpg"/><Relationship Id="rId5" Type="http://schemas.openxmlformats.org/officeDocument/2006/relationships/image" Target="../media/image6.emf"/><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7.jpg"/><Relationship Id="rId5" Type="http://schemas.openxmlformats.org/officeDocument/2006/relationships/image" Target="../media/image6.emf"/><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tiff"/><Relationship Id="rId7" Type="http://schemas.microsoft.com/office/2007/relationships/hdphoto" Target="../media/hdphoto1.wdp"/><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eg"/></Relationships>
</file>

<file path=ppt/slides/_rels/slide22.xml.rels><?xml version="1.0" encoding="UTF-8" standalone="yes"?>
<Relationships xmlns="http://schemas.openxmlformats.org/package/2006/relationships"><Relationship Id="rId3" Type="http://schemas.openxmlformats.org/officeDocument/2006/relationships/image" Target="../media/image3.tiff"/><Relationship Id="rId7" Type="http://schemas.microsoft.com/office/2007/relationships/hdphoto" Target="../media/hdphoto1.wdp"/><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eg"/></Relationships>
</file>

<file path=ppt/slides/_rels/slide23.xml.rels><?xml version="1.0" encoding="UTF-8" standalone="yes"?>
<Relationships xmlns="http://schemas.openxmlformats.org/package/2006/relationships"><Relationship Id="rId3" Type="http://schemas.openxmlformats.org/officeDocument/2006/relationships/image" Target="../media/image3.tiff"/><Relationship Id="rId7" Type="http://schemas.microsoft.com/office/2007/relationships/hdphoto" Target="../media/hdphoto1.wdp"/><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eg"/></Relationships>
</file>

<file path=ppt/slides/_rels/slide24.xml.rels><?xml version="1.0" encoding="UTF-8" standalone="yes"?>
<Relationships xmlns="http://schemas.openxmlformats.org/package/2006/relationships"><Relationship Id="rId3" Type="http://schemas.openxmlformats.org/officeDocument/2006/relationships/image" Target="../media/image3.tiff"/><Relationship Id="rId7" Type="http://schemas.microsoft.com/office/2007/relationships/hdphoto" Target="../media/hdphoto1.wdp"/><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eg"/></Relationships>
</file>

<file path=ppt/slides/_rels/slide2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7.jpg"/><Relationship Id="rId5" Type="http://schemas.openxmlformats.org/officeDocument/2006/relationships/image" Target="../media/image6.emf"/><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7.jpg"/><Relationship Id="rId5" Type="http://schemas.openxmlformats.org/officeDocument/2006/relationships/image" Target="../media/image6.emf"/><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7.jpg"/><Relationship Id="rId5" Type="http://schemas.openxmlformats.org/officeDocument/2006/relationships/image" Target="../media/image6.emf"/><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4" name="Picture 3" descr="A person in a hard hat looking at a tablet&#10;&#10;Description automatically generated with low confidence">
            <a:extLst>
              <a:ext uri="{FF2B5EF4-FFF2-40B4-BE49-F238E27FC236}">
                <a16:creationId xmlns:a16="http://schemas.microsoft.com/office/drawing/2014/main" id="{BC64BAEF-B065-7847-A073-C1582E754ACE}"/>
              </a:ext>
            </a:extLst>
          </p:cNvPr>
          <p:cNvPicPr>
            <a:picLocks noChangeAspect="1"/>
          </p:cNvPicPr>
          <p:nvPr/>
        </p:nvPicPr>
        <p:blipFill rotWithShape="1">
          <a:blip r:embed="rId3"/>
          <a:srcRect r="10471"/>
          <a:stretch/>
        </p:blipFill>
        <p:spPr>
          <a:xfrm flipH="1">
            <a:off x="2970702" y="0"/>
            <a:ext cx="9239413" cy="6858000"/>
          </a:xfrm>
          <a:prstGeom prst="rect">
            <a:avLst/>
          </a:prstGeom>
        </p:spPr>
      </p:pic>
      <p:sp>
        <p:nvSpPr>
          <p:cNvPr id="124" name="Google Shape;124;p24"/>
          <p:cNvSpPr/>
          <p:nvPr/>
        </p:nvSpPr>
        <p:spPr>
          <a:xfrm rot="5400000">
            <a:off x="1905167" y="18467"/>
            <a:ext cx="4478400" cy="6702000"/>
          </a:xfrm>
          <a:prstGeom prst="rect">
            <a:avLst/>
          </a:prstGeom>
          <a:solidFill>
            <a:srgbClr val="0C5A9F">
              <a:alpha val="86160"/>
            </a:srgbClr>
          </a:solidFill>
          <a:ln>
            <a:noFill/>
          </a:ln>
        </p:spPr>
        <p:txBody>
          <a:bodyPr spcFirstLastPara="1" wrap="square" lIns="121900" tIns="121900" rIns="121900" bIns="121900" anchor="ctr" anchorCtr="0">
            <a:noAutofit/>
          </a:bodyPr>
          <a:lstStyle/>
          <a:p>
            <a:endParaRPr sz="2400"/>
          </a:p>
        </p:txBody>
      </p:sp>
      <p:sp>
        <p:nvSpPr>
          <p:cNvPr id="125" name="Google Shape;125;p24"/>
          <p:cNvSpPr txBox="1">
            <a:spLocks noGrp="1"/>
          </p:cNvSpPr>
          <p:nvPr>
            <p:ph type="subTitle" idx="1"/>
          </p:nvPr>
        </p:nvSpPr>
        <p:spPr>
          <a:xfrm>
            <a:off x="1271085" y="4234070"/>
            <a:ext cx="5616866" cy="956000"/>
          </a:xfrm>
          <a:prstGeom prst="rect">
            <a:avLst/>
          </a:prstGeom>
        </p:spPr>
        <p:txBody>
          <a:bodyPr spcFirstLastPara="1" vert="horz" wrap="square" lIns="121900" tIns="121900" rIns="121900" bIns="121900" rtlCol="0" anchor="b" anchorCtr="0">
            <a:noAutofit/>
          </a:bodyPr>
          <a:lstStyle/>
          <a:p>
            <a:pPr marL="0" indent="0"/>
            <a:r>
              <a:rPr lang="es-MX" sz="2000" dirty="0" smtClean="0">
                <a:solidFill>
                  <a:schemeClr val="bg1"/>
                </a:solidFill>
                <a:latin typeface="Century Gothic" panose="020B0502020202020204" pitchFamily="34" charset="0"/>
                <a:cs typeface="Calibri Light" panose="020F0302020204030204" pitchFamily="34" charset="0"/>
              </a:rPr>
              <a:t>Aprendizajes 2021 – Servicio al Cliente</a:t>
            </a:r>
            <a:endParaRPr sz="2000" dirty="0">
              <a:solidFill>
                <a:schemeClr val="bg1"/>
              </a:solidFill>
              <a:latin typeface="Century Gothic" panose="020B0502020202020204" pitchFamily="34" charset="0"/>
              <a:cs typeface="Calibri Light" panose="020F0302020204030204" pitchFamily="34" charset="0"/>
            </a:endParaRPr>
          </a:p>
        </p:txBody>
      </p:sp>
      <p:sp>
        <p:nvSpPr>
          <p:cNvPr id="127" name="Google Shape;127;p24"/>
          <p:cNvSpPr/>
          <p:nvPr/>
        </p:nvSpPr>
        <p:spPr>
          <a:xfrm rot="-5400000" flipH="1">
            <a:off x="9805600" y="3222067"/>
            <a:ext cx="4478400" cy="294800"/>
          </a:xfrm>
          <a:prstGeom prst="rect">
            <a:avLst/>
          </a:prstGeom>
          <a:solidFill>
            <a:srgbClr val="0C5A9F"/>
          </a:solidFill>
          <a:ln>
            <a:noFill/>
          </a:ln>
        </p:spPr>
        <p:txBody>
          <a:bodyPr spcFirstLastPara="1" wrap="square" lIns="121900" tIns="121900" rIns="121900" bIns="121900" anchor="ctr" anchorCtr="0">
            <a:noAutofit/>
          </a:bodyPr>
          <a:lstStyle/>
          <a:p>
            <a:endParaRPr sz="2400"/>
          </a:p>
        </p:txBody>
      </p:sp>
      <p:sp>
        <p:nvSpPr>
          <p:cNvPr id="9" name="TextBox 8">
            <a:extLst>
              <a:ext uri="{FF2B5EF4-FFF2-40B4-BE49-F238E27FC236}">
                <a16:creationId xmlns:a16="http://schemas.microsoft.com/office/drawing/2014/main" id="{C035746C-099C-6F46-8621-FF5F2CA55326}"/>
              </a:ext>
            </a:extLst>
          </p:cNvPr>
          <p:cNvSpPr txBox="1"/>
          <p:nvPr/>
        </p:nvSpPr>
        <p:spPr>
          <a:xfrm>
            <a:off x="1293387" y="4311960"/>
            <a:ext cx="1527982" cy="400110"/>
          </a:xfrm>
          <a:prstGeom prst="rect">
            <a:avLst/>
          </a:prstGeom>
          <a:noFill/>
        </p:spPr>
        <p:txBody>
          <a:bodyPr wrap="none" rtlCol="0">
            <a:spAutoFit/>
          </a:bodyPr>
          <a:lstStyle/>
          <a:p>
            <a:r>
              <a:rPr lang="en-US" sz="2000" b="1" dirty="0">
                <a:solidFill>
                  <a:schemeClr val="bg1"/>
                </a:solidFill>
                <a:latin typeface="Century Gothic" panose="020B0502020202020204" pitchFamily="34" charset="0"/>
                <a:cs typeface="Calibri" panose="020F0502020204030204" pitchFamily="34" charset="0"/>
              </a:rPr>
              <a:t>GRUPO CLI</a:t>
            </a:r>
            <a:endParaRPr lang="en-PE" sz="2000" b="1" dirty="0">
              <a:solidFill>
                <a:schemeClr val="bg1"/>
              </a:solidFill>
              <a:latin typeface="Century Gothic" panose="020B0502020202020204" pitchFamily="34" charset="0"/>
              <a:cs typeface="Calibri" panose="020F0502020204030204" pitchFamily="34" charset="0"/>
            </a:endParaRPr>
          </a:p>
        </p:txBody>
      </p:sp>
      <p:sp>
        <p:nvSpPr>
          <p:cNvPr id="11" name="Google Shape;127;p24">
            <a:extLst>
              <a:ext uri="{FF2B5EF4-FFF2-40B4-BE49-F238E27FC236}">
                <a16:creationId xmlns:a16="http://schemas.microsoft.com/office/drawing/2014/main" id="{F0508568-13F6-5B4F-808E-37C53510CE1A}"/>
              </a:ext>
            </a:extLst>
          </p:cNvPr>
          <p:cNvSpPr/>
          <p:nvPr/>
        </p:nvSpPr>
        <p:spPr>
          <a:xfrm rot="-5400000" flipH="1">
            <a:off x="-1474518" y="3302207"/>
            <a:ext cx="4478400" cy="134519"/>
          </a:xfrm>
          <a:prstGeom prst="rect">
            <a:avLst/>
          </a:prstGeom>
          <a:solidFill>
            <a:srgbClr val="FFC807"/>
          </a:solidFill>
          <a:ln>
            <a:noFill/>
          </a:ln>
        </p:spPr>
        <p:txBody>
          <a:bodyPr spcFirstLastPara="1" wrap="square" lIns="121900" tIns="121900" rIns="121900" bIns="121900" anchor="ctr" anchorCtr="0">
            <a:noAutofit/>
          </a:bodyPr>
          <a:lstStyle/>
          <a:p>
            <a:endParaRPr sz="2400"/>
          </a:p>
        </p:txBody>
      </p:sp>
      <p:pic>
        <p:nvPicPr>
          <p:cNvPr id="6" name="Picture 5" descr="A black and white image of a person's face&#10;&#10;Description automatically generated with low confidence">
            <a:extLst>
              <a:ext uri="{FF2B5EF4-FFF2-40B4-BE49-F238E27FC236}">
                <a16:creationId xmlns:a16="http://schemas.microsoft.com/office/drawing/2014/main" id="{9F01E3DA-A56B-844D-82C1-EDBBEF5D5FAD}"/>
              </a:ext>
            </a:extLst>
          </p:cNvPr>
          <p:cNvPicPr>
            <a:picLocks noChangeAspect="1"/>
          </p:cNvPicPr>
          <p:nvPr/>
        </p:nvPicPr>
        <p:blipFill>
          <a:blip r:embed="rId4"/>
          <a:stretch>
            <a:fillRect/>
          </a:stretch>
        </p:blipFill>
        <p:spPr>
          <a:xfrm>
            <a:off x="4304966" y="1625310"/>
            <a:ext cx="2686849" cy="1164913"/>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oogle Shape;123;p24">
            <a:extLst>
              <a:ext uri="{FF2B5EF4-FFF2-40B4-BE49-F238E27FC236}">
                <a16:creationId xmlns:a16="http://schemas.microsoft.com/office/drawing/2014/main" id="{63886216-63FE-E34F-BC55-B44BF4147C8A}"/>
              </a:ext>
            </a:extLst>
          </p:cNvPr>
          <p:cNvPicPr preferRelativeResize="0"/>
          <p:nvPr/>
        </p:nvPicPr>
        <p:blipFill rotWithShape="1">
          <a:blip r:embed="rId2">
            <a:alphaModFix/>
          </a:blip>
          <a:srcRect r="47103"/>
          <a:stretch/>
        </p:blipFill>
        <p:spPr>
          <a:xfrm flipH="1">
            <a:off x="6666812" y="-33700"/>
            <a:ext cx="5548937" cy="6925400"/>
          </a:xfrm>
          <a:prstGeom prst="rect">
            <a:avLst/>
          </a:prstGeom>
          <a:noFill/>
          <a:ln>
            <a:noFill/>
          </a:ln>
        </p:spPr>
      </p:pic>
      <p:sp>
        <p:nvSpPr>
          <p:cNvPr id="3" name="Google Shape;218;p28">
            <a:extLst>
              <a:ext uri="{FF2B5EF4-FFF2-40B4-BE49-F238E27FC236}">
                <a16:creationId xmlns:a16="http://schemas.microsoft.com/office/drawing/2014/main" id="{8F0B5C9E-137C-2F46-968C-632C6527C788}"/>
              </a:ext>
            </a:extLst>
          </p:cNvPr>
          <p:cNvSpPr/>
          <p:nvPr/>
        </p:nvSpPr>
        <p:spPr>
          <a:xfrm>
            <a:off x="-90412" y="954831"/>
            <a:ext cx="7158911" cy="1061420"/>
          </a:xfrm>
          <a:prstGeom prst="rect">
            <a:avLst/>
          </a:prstGeom>
          <a:solidFill>
            <a:srgbClr val="FFC807"/>
          </a:solidFill>
          <a:ln w="2857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219;p28">
            <a:extLst>
              <a:ext uri="{FF2B5EF4-FFF2-40B4-BE49-F238E27FC236}">
                <a16:creationId xmlns:a16="http://schemas.microsoft.com/office/drawing/2014/main" id="{0972ECB5-CFA2-A74E-A494-79352DDDECAF}"/>
              </a:ext>
            </a:extLst>
          </p:cNvPr>
          <p:cNvSpPr txBox="1">
            <a:spLocks/>
          </p:cNvSpPr>
          <p:nvPr/>
        </p:nvSpPr>
        <p:spPr>
          <a:xfrm>
            <a:off x="630321" y="1648248"/>
            <a:ext cx="6438178" cy="106142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sz="4000" b="1" dirty="0" smtClean="0">
                <a:solidFill>
                  <a:srgbClr val="0C5A9F"/>
                </a:solidFill>
                <a:latin typeface="Century Gothic" panose="020B0502020202020204" pitchFamily="34" charset="0"/>
              </a:rPr>
              <a:t>Cartas </a:t>
            </a:r>
            <a:r>
              <a:rPr lang="en-US" sz="4000" b="1" dirty="0" err="1">
                <a:solidFill>
                  <a:srgbClr val="0C5A9F"/>
                </a:solidFill>
                <a:latin typeface="Century Gothic" panose="020B0502020202020204" pitchFamily="34" charset="0"/>
              </a:rPr>
              <a:t>F</a:t>
            </a:r>
            <a:r>
              <a:rPr lang="en-US" sz="4000" b="1" dirty="0" err="1" smtClean="0">
                <a:solidFill>
                  <a:srgbClr val="0C5A9F"/>
                </a:solidFill>
                <a:latin typeface="Century Gothic" panose="020B0502020202020204" pitchFamily="34" charset="0"/>
              </a:rPr>
              <a:t>ianzas</a:t>
            </a:r>
            <a:endParaRPr lang="en-US" sz="4000" b="1" dirty="0">
              <a:solidFill>
                <a:srgbClr val="0C5A9F"/>
              </a:solidFill>
              <a:latin typeface="Century Gothic" panose="020B0502020202020204" pitchFamily="34" charset="0"/>
            </a:endParaRPr>
          </a:p>
        </p:txBody>
      </p:sp>
      <p:cxnSp>
        <p:nvCxnSpPr>
          <p:cNvPr id="6" name="Google Shape;221;p28">
            <a:extLst>
              <a:ext uri="{FF2B5EF4-FFF2-40B4-BE49-F238E27FC236}">
                <a16:creationId xmlns:a16="http://schemas.microsoft.com/office/drawing/2014/main" id="{8D8E90BC-78E1-204C-846C-C5BDF1E570AF}"/>
              </a:ext>
            </a:extLst>
          </p:cNvPr>
          <p:cNvCxnSpPr/>
          <p:nvPr/>
        </p:nvCxnSpPr>
        <p:spPr>
          <a:xfrm rot="10800000">
            <a:off x="1052343" y="-33700"/>
            <a:ext cx="0" cy="1336824"/>
          </a:xfrm>
          <a:prstGeom prst="straightConnector1">
            <a:avLst/>
          </a:prstGeom>
          <a:noFill/>
          <a:ln w="28575" cap="flat" cmpd="sng">
            <a:solidFill>
              <a:srgbClr val="0C5A9F"/>
            </a:solidFill>
            <a:prstDash val="solid"/>
            <a:round/>
            <a:headEnd type="none" w="med" len="med"/>
            <a:tailEnd type="none" w="med" len="med"/>
          </a:ln>
        </p:spPr>
      </p:cxnSp>
      <p:grpSp>
        <p:nvGrpSpPr>
          <p:cNvPr id="7" name="Google Shape;222;p28">
            <a:extLst>
              <a:ext uri="{FF2B5EF4-FFF2-40B4-BE49-F238E27FC236}">
                <a16:creationId xmlns:a16="http://schemas.microsoft.com/office/drawing/2014/main" id="{D203BAB0-B525-3140-B917-77725757F8D3}"/>
              </a:ext>
            </a:extLst>
          </p:cNvPr>
          <p:cNvGrpSpPr/>
          <p:nvPr/>
        </p:nvGrpSpPr>
        <p:grpSpPr>
          <a:xfrm>
            <a:off x="1009560" y="1465832"/>
            <a:ext cx="85566" cy="598859"/>
            <a:chOff x="687750" y="1096650"/>
            <a:chExt cx="64500" cy="451421"/>
          </a:xfrm>
          <a:solidFill>
            <a:srgbClr val="0C5A9F"/>
          </a:solidFill>
        </p:grpSpPr>
        <p:sp>
          <p:nvSpPr>
            <p:cNvPr id="8" name="Google Shape;223;p28">
              <a:extLst>
                <a:ext uri="{FF2B5EF4-FFF2-40B4-BE49-F238E27FC236}">
                  <a16:creationId xmlns:a16="http://schemas.microsoft.com/office/drawing/2014/main" id="{9ED366CA-C05C-9149-B0E0-EFA1A6452E7D}"/>
                </a:ext>
              </a:extLst>
            </p:cNvPr>
            <p:cNvSpPr/>
            <p:nvPr/>
          </p:nvSpPr>
          <p:spPr>
            <a:xfrm>
              <a:off x="687750" y="1483571"/>
              <a:ext cx="64500" cy="645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24;p28">
              <a:extLst>
                <a:ext uri="{FF2B5EF4-FFF2-40B4-BE49-F238E27FC236}">
                  <a16:creationId xmlns:a16="http://schemas.microsoft.com/office/drawing/2014/main" id="{291ECD3D-850C-7F4F-9373-D55EAF248A3F}"/>
                </a:ext>
              </a:extLst>
            </p:cNvPr>
            <p:cNvSpPr/>
            <p:nvPr/>
          </p:nvSpPr>
          <p:spPr>
            <a:xfrm>
              <a:off x="687750" y="1290111"/>
              <a:ext cx="64500" cy="645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25;p28">
              <a:extLst>
                <a:ext uri="{FF2B5EF4-FFF2-40B4-BE49-F238E27FC236}">
                  <a16:creationId xmlns:a16="http://schemas.microsoft.com/office/drawing/2014/main" id="{08F4A11B-4C5C-5141-A16D-844219E7A8D7}"/>
                </a:ext>
              </a:extLst>
            </p:cNvPr>
            <p:cNvSpPr/>
            <p:nvPr/>
          </p:nvSpPr>
          <p:spPr>
            <a:xfrm>
              <a:off x="687750" y="1096650"/>
              <a:ext cx="64500" cy="645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5" name="Picture 14">
            <a:extLst>
              <a:ext uri="{FF2B5EF4-FFF2-40B4-BE49-F238E27FC236}">
                <a16:creationId xmlns:a16="http://schemas.microsoft.com/office/drawing/2014/main" id="{46F413E4-A6DA-EB46-B1C7-AF01835CC25F}"/>
              </a:ext>
            </a:extLst>
          </p:cNvPr>
          <p:cNvPicPr>
            <a:picLocks noChangeAspect="1"/>
          </p:cNvPicPr>
          <p:nvPr/>
        </p:nvPicPr>
        <p:blipFill>
          <a:blip r:embed="rId3"/>
          <a:stretch>
            <a:fillRect/>
          </a:stretch>
        </p:blipFill>
        <p:spPr>
          <a:xfrm>
            <a:off x="4592064" y="173287"/>
            <a:ext cx="1710879" cy="739375"/>
          </a:xfrm>
          <a:prstGeom prst="rect">
            <a:avLst/>
          </a:prstGeom>
        </p:spPr>
      </p:pic>
      <p:sp>
        <p:nvSpPr>
          <p:cNvPr id="16" name="Google Shape;206;p30">
            <a:extLst>
              <a:ext uri="{FF2B5EF4-FFF2-40B4-BE49-F238E27FC236}">
                <a16:creationId xmlns:a16="http://schemas.microsoft.com/office/drawing/2014/main" id="{4D064BAD-FF70-A748-9AF3-D17C4ADC243B}"/>
              </a:ext>
            </a:extLst>
          </p:cNvPr>
          <p:cNvSpPr txBox="1">
            <a:spLocks/>
          </p:cNvSpPr>
          <p:nvPr/>
        </p:nvSpPr>
        <p:spPr>
          <a:xfrm>
            <a:off x="280020" y="2709993"/>
            <a:ext cx="6204857" cy="3687937"/>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1200" b="1" dirty="0">
                <a:solidFill>
                  <a:schemeClr val="tx1">
                    <a:lumMod val="50000"/>
                    <a:lumOff val="50000"/>
                  </a:schemeClr>
                </a:solidFill>
                <a:latin typeface="Century Gothic" panose="020B0502020202020204" pitchFamily="34" charset="0"/>
                <a:cs typeface="Calibri Light" panose="020F0302020204030204" pitchFamily="34" charset="0"/>
              </a:rPr>
              <a:t>OT  15022 -16124 </a:t>
            </a:r>
            <a:r>
              <a:rPr lang="nb-NO" sz="1200" b="1" dirty="0" smtClean="0">
                <a:solidFill>
                  <a:schemeClr val="tx1">
                    <a:lumMod val="50000"/>
                    <a:lumOff val="50000"/>
                  </a:schemeClr>
                </a:solidFill>
                <a:latin typeface="Century Gothic" panose="020B0502020202020204" pitchFamily="34" charset="0"/>
                <a:cs typeface="Calibri Light" panose="020F0302020204030204" pitchFamily="34" charset="0"/>
              </a:rPr>
              <a:t>Kaizen – 02x20’</a:t>
            </a:r>
            <a:endParaRPr lang="nb-NO" sz="1200" b="1" dirty="0">
              <a:solidFill>
                <a:schemeClr val="tx1">
                  <a:lumMod val="50000"/>
                  <a:lumOff val="50000"/>
                </a:schemeClr>
              </a:solidFill>
              <a:latin typeface="Century Gothic" panose="020B0502020202020204" pitchFamily="34" charset="0"/>
              <a:cs typeface="Calibri Light" panose="020F0302020204030204" pitchFamily="34" charset="0"/>
            </a:endParaRPr>
          </a:p>
          <a:p>
            <a:r>
              <a:rPr lang="es-PE" sz="1200" b="1" dirty="0" smtClean="0">
                <a:solidFill>
                  <a:schemeClr val="tx1">
                    <a:lumMod val="50000"/>
                    <a:lumOff val="50000"/>
                  </a:schemeClr>
                </a:solidFill>
                <a:latin typeface="Century Gothic" panose="020B0502020202020204" pitchFamily="34" charset="0"/>
                <a:cs typeface="Calibri Light" panose="020F0302020204030204" pitchFamily="34" charset="0"/>
              </a:rPr>
              <a:t>Causa: </a:t>
            </a:r>
            <a:r>
              <a:rPr lang="es-PE" sz="1200" dirty="0" smtClean="0">
                <a:solidFill>
                  <a:schemeClr val="tx1">
                    <a:lumMod val="50000"/>
                    <a:lumOff val="50000"/>
                  </a:schemeClr>
                </a:solidFill>
                <a:latin typeface="Century Gothic" panose="020B0502020202020204" pitchFamily="34" charset="0"/>
                <a:cs typeface="Calibri Light" panose="020F0302020204030204" pitchFamily="34" charset="0"/>
              </a:rPr>
              <a:t>No se verifico que eran contenedores SOC, por lo que no se verifico ni se solicito al cliente la factura por los contenedores, solicitando CF solo por la mercancía, luego de numerada la admisión se identifico el tema. Por el tiempo transcurrido se tuvo que legajar la DAM, se solicito otra CF por la factura adicional de los contenedores. Al </a:t>
            </a:r>
            <a:r>
              <a:rPr lang="es-PE" sz="1200" dirty="0" err="1" smtClean="0">
                <a:solidFill>
                  <a:schemeClr val="tx1">
                    <a:lumMod val="50000"/>
                    <a:lumOff val="50000"/>
                  </a:schemeClr>
                </a:solidFill>
                <a:latin typeface="Century Gothic" panose="020B0502020202020204" pitchFamily="34" charset="0"/>
                <a:cs typeface="Calibri Light" panose="020F0302020204030204" pitchFamily="34" charset="0"/>
              </a:rPr>
              <a:t>recepcionar</a:t>
            </a:r>
            <a:r>
              <a:rPr lang="es-PE" sz="1200" dirty="0" smtClean="0">
                <a:solidFill>
                  <a:schemeClr val="tx1">
                    <a:lumMod val="50000"/>
                    <a:lumOff val="50000"/>
                  </a:schemeClr>
                </a:solidFill>
                <a:latin typeface="Century Gothic" panose="020B0502020202020204" pitchFamily="34" charset="0"/>
                <a:cs typeface="Calibri Light" panose="020F0302020204030204" pitchFamily="34" charset="0"/>
              </a:rPr>
              <a:t> la CF no se verificó que la información debería cumplir con el formato establecido que todos los </a:t>
            </a:r>
            <a:r>
              <a:rPr lang="es-PE" sz="1200" dirty="0" err="1" smtClean="0">
                <a:solidFill>
                  <a:schemeClr val="tx1">
                    <a:lumMod val="50000"/>
                    <a:lumOff val="50000"/>
                  </a:schemeClr>
                </a:solidFill>
                <a:latin typeface="Century Gothic" panose="020B0502020202020204" pitchFamily="34" charset="0"/>
                <a:cs typeface="Calibri Light" panose="020F0302020204030204" pitchFamily="34" charset="0"/>
              </a:rPr>
              <a:t>esc</a:t>
            </a:r>
            <a:r>
              <a:rPr lang="es-PE" sz="1200" dirty="0" smtClean="0">
                <a:solidFill>
                  <a:schemeClr val="tx1">
                    <a:lumMod val="50000"/>
                    <a:lumOff val="50000"/>
                  </a:schemeClr>
                </a:solidFill>
                <a:latin typeface="Century Gothic" panose="020B0502020202020204" pitchFamily="34" charset="0"/>
                <a:cs typeface="Calibri Light" panose="020F0302020204030204" pitchFamily="34" charset="0"/>
              </a:rPr>
              <a:t> tienen, donde debe contener todo el texto correcto incluidos los guiones, comas, etc. Se numero el despacho con las CF erradas.</a:t>
            </a:r>
            <a:endParaRPr lang="es-PE" sz="1200" dirty="0">
              <a:solidFill>
                <a:schemeClr val="tx1">
                  <a:lumMod val="50000"/>
                  <a:lumOff val="50000"/>
                </a:schemeClr>
              </a:solidFill>
              <a:latin typeface="Century Gothic" panose="020B0502020202020204" pitchFamily="34" charset="0"/>
              <a:cs typeface="Calibri Light" panose="020F0302020204030204" pitchFamily="34" charset="0"/>
            </a:endParaRPr>
          </a:p>
          <a:p>
            <a:r>
              <a:rPr lang="es-PE" sz="1200" b="1" dirty="0">
                <a:solidFill>
                  <a:schemeClr val="tx1">
                    <a:lumMod val="50000"/>
                    <a:lumOff val="50000"/>
                  </a:schemeClr>
                </a:solidFill>
                <a:latin typeface="Century Gothic" panose="020B0502020202020204" pitchFamily="34" charset="0"/>
                <a:cs typeface="Calibri Light" panose="020F0302020204030204" pitchFamily="34" charset="0"/>
              </a:rPr>
              <a:t>Contingencia</a:t>
            </a:r>
            <a:r>
              <a:rPr lang="es-PE" sz="1200" dirty="0" smtClean="0">
                <a:solidFill>
                  <a:schemeClr val="tx1">
                    <a:lumMod val="50000"/>
                    <a:lumOff val="50000"/>
                  </a:schemeClr>
                </a:solidFill>
                <a:latin typeface="Century Gothic" panose="020B0502020202020204" pitchFamily="34" charset="0"/>
                <a:cs typeface="Calibri Light" panose="020F0302020204030204" pitchFamily="34" charset="0"/>
              </a:rPr>
              <a:t>: Sobrecostos de sobrestadía y almacenaje, reclamos del cliente por la urgencia de la carga.</a:t>
            </a:r>
            <a:endParaRPr lang="es-PE" sz="1200" dirty="0">
              <a:solidFill>
                <a:schemeClr val="tx1">
                  <a:lumMod val="50000"/>
                  <a:lumOff val="50000"/>
                </a:schemeClr>
              </a:solidFill>
              <a:latin typeface="Century Gothic" panose="020B0502020202020204" pitchFamily="34" charset="0"/>
              <a:cs typeface="Calibri Light" panose="020F0302020204030204" pitchFamily="34" charset="0"/>
            </a:endParaRPr>
          </a:p>
          <a:p>
            <a:r>
              <a:rPr lang="es-PE" sz="1200" b="1" dirty="0" smtClean="0">
                <a:solidFill>
                  <a:schemeClr val="tx1">
                    <a:lumMod val="50000"/>
                    <a:lumOff val="50000"/>
                  </a:schemeClr>
                </a:solidFill>
                <a:latin typeface="Century Gothic" panose="020B0502020202020204" pitchFamily="34" charset="0"/>
                <a:cs typeface="Calibri Light" panose="020F0302020204030204" pitchFamily="34" charset="0"/>
              </a:rPr>
              <a:t>Medidas correctivas: </a:t>
            </a:r>
            <a:r>
              <a:rPr lang="es-PE" sz="1200" dirty="0" smtClean="0">
                <a:solidFill>
                  <a:schemeClr val="tx1">
                    <a:lumMod val="50000"/>
                    <a:lumOff val="50000"/>
                  </a:schemeClr>
                </a:solidFill>
                <a:latin typeface="Century Gothic" panose="020B0502020202020204" pitchFamily="34" charset="0"/>
                <a:cs typeface="Calibri Light" panose="020F0302020204030204" pitchFamily="34" charset="0"/>
              </a:rPr>
              <a:t>Al </a:t>
            </a:r>
            <a:r>
              <a:rPr lang="es-PE" sz="1200" dirty="0" err="1" smtClean="0">
                <a:solidFill>
                  <a:schemeClr val="tx1">
                    <a:lumMod val="50000"/>
                    <a:lumOff val="50000"/>
                  </a:schemeClr>
                </a:solidFill>
                <a:latin typeface="Century Gothic" panose="020B0502020202020204" pitchFamily="34" charset="0"/>
                <a:cs typeface="Calibri Light" panose="020F0302020204030204" pitchFamily="34" charset="0"/>
              </a:rPr>
              <a:t>recepcionar</a:t>
            </a:r>
            <a:r>
              <a:rPr lang="es-PE" sz="1200" dirty="0" smtClean="0">
                <a:solidFill>
                  <a:schemeClr val="tx1">
                    <a:lumMod val="50000"/>
                    <a:lumOff val="50000"/>
                  </a:schemeClr>
                </a:solidFill>
                <a:latin typeface="Century Gothic" panose="020B0502020202020204" pitchFamily="34" charset="0"/>
                <a:cs typeface="Calibri Light" panose="020F0302020204030204" pitchFamily="34" charset="0"/>
              </a:rPr>
              <a:t> admisiones que vienen en contenedores siempre se debe verificar con el cliente que estos sean SOC y deben estar indicados en la factura a declarar.</a:t>
            </a:r>
          </a:p>
          <a:p>
            <a:r>
              <a:rPr lang="es-PE" sz="1200" b="1" dirty="0">
                <a:solidFill>
                  <a:schemeClr val="tx1">
                    <a:lumMod val="50000"/>
                    <a:lumOff val="50000"/>
                  </a:schemeClr>
                </a:solidFill>
                <a:latin typeface="Century Gothic" panose="020B0502020202020204" pitchFamily="34" charset="0"/>
                <a:cs typeface="Calibri Light" panose="020F0302020204030204" pitchFamily="34" charset="0"/>
              </a:rPr>
              <a:t>Aprendizajes</a:t>
            </a:r>
            <a:r>
              <a:rPr lang="es-PE" sz="1200" b="1" dirty="0" smtClean="0">
                <a:solidFill>
                  <a:schemeClr val="tx1">
                    <a:lumMod val="50000"/>
                    <a:lumOff val="50000"/>
                  </a:schemeClr>
                </a:solidFill>
                <a:latin typeface="Century Gothic" panose="020B0502020202020204" pitchFamily="34" charset="0"/>
                <a:cs typeface="Calibri Light" panose="020F0302020204030204" pitchFamily="34" charset="0"/>
              </a:rPr>
              <a:t>: </a:t>
            </a:r>
            <a:r>
              <a:rPr lang="es-PE" sz="1200" dirty="0" smtClean="0">
                <a:solidFill>
                  <a:schemeClr val="tx1">
                    <a:lumMod val="50000"/>
                    <a:lumOff val="50000"/>
                  </a:schemeClr>
                </a:solidFill>
                <a:latin typeface="Century Gothic" panose="020B0502020202020204" pitchFamily="34" charset="0"/>
                <a:cs typeface="Calibri Light" panose="020F0302020204030204" pitchFamily="34" charset="0"/>
              </a:rPr>
              <a:t>Todos </a:t>
            </a:r>
            <a:r>
              <a:rPr lang="es-PE" sz="1200" dirty="0">
                <a:solidFill>
                  <a:schemeClr val="tx1">
                    <a:lumMod val="50000"/>
                    <a:lumOff val="50000"/>
                  </a:schemeClr>
                </a:solidFill>
                <a:latin typeface="Century Gothic" panose="020B0502020202020204" pitchFamily="34" charset="0"/>
                <a:cs typeface="Calibri Light" panose="020F0302020204030204" pitchFamily="34" charset="0"/>
              </a:rPr>
              <a:t>los </a:t>
            </a:r>
            <a:r>
              <a:rPr lang="es-PE" sz="1200" dirty="0" err="1">
                <a:solidFill>
                  <a:schemeClr val="tx1">
                    <a:lumMod val="50000"/>
                    <a:lumOff val="50000"/>
                  </a:schemeClr>
                </a:solidFill>
                <a:latin typeface="Century Gothic" panose="020B0502020202020204" pitchFamily="34" charset="0"/>
                <a:cs typeface="Calibri Light" panose="020F0302020204030204" pitchFamily="34" charset="0"/>
              </a:rPr>
              <a:t>esc</a:t>
            </a:r>
            <a:r>
              <a:rPr lang="es-PE" sz="1200" dirty="0">
                <a:solidFill>
                  <a:schemeClr val="tx1">
                    <a:lumMod val="50000"/>
                    <a:lumOff val="50000"/>
                  </a:schemeClr>
                </a:solidFill>
                <a:latin typeface="Century Gothic" panose="020B0502020202020204" pitchFamily="34" charset="0"/>
                <a:cs typeface="Calibri Light" panose="020F0302020204030204" pitchFamily="34" charset="0"/>
              </a:rPr>
              <a:t> deben verificar todo el texto de las CF y estas deben cumplir con el formato correspondiente, previamente a la numeración</a:t>
            </a:r>
            <a:r>
              <a:rPr lang="es-PE" sz="1200" dirty="0" smtClean="0">
                <a:solidFill>
                  <a:schemeClr val="tx1">
                    <a:lumMod val="50000"/>
                    <a:lumOff val="50000"/>
                  </a:schemeClr>
                </a:solidFill>
                <a:latin typeface="Century Gothic" panose="020B0502020202020204" pitchFamily="34" charset="0"/>
                <a:cs typeface="Calibri Light" panose="020F0302020204030204" pitchFamily="34" charset="0"/>
              </a:rPr>
              <a:t>. Deben validar el valor a afianzar de acuerdo al plazo establecido.</a:t>
            </a:r>
            <a:endParaRPr lang="es-PE" sz="1200" dirty="0">
              <a:solidFill>
                <a:schemeClr val="tx1">
                  <a:lumMod val="50000"/>
                  <a:lumOff val="50000"/>
                </a:schemeClr>
              </a:solidFill>
              <a:latin typeface="Century Gothic" panose="020B0502020202020204" pitchFamily="34" charset="0"/>
              <a:cs typeface="Calibri Light" panose="020F0302020204030204" pitchFamily="34" charset="0"/>
            </a:endParaRPr>
          </a:p>
          <a:p>
            <a:endParaRPr lang="es-PE" sz="1200" dirty="0">
              <a:solidFill>
                <a:schemeClr val="tx1">
                  <a:lumMod val="50000"/>
                  <a:lumOff val="50000"/>
                </a:schemeClr>
              </a:solidFill>
              <a:latin typeface="Century Gothic" panose="020B0502020202020204" pitchFamily="34" charset="0"/>
              <a:cs typeface="Calibri Light" panose="020F0302020204030204" pitchFamily="34" charset="0"/>
            </a:endParaRPr>
          </a:p>
        </p:txBody>
      </p:sp>
    </p:spTree>
    <p:extLst>
      <p:ext uri="{BB962C8B-B14F-4D97-AF65-F5344CB8AC3E}">
        <p14:creationId xmlns:p14="http://schemas.microsoft.com/office/powerpoint/2010/main" val="24221619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pic>
        <p:nvPicPr>
          <p:cNvPr id="3" name="Picture 2" descr="A picture containing sky, outdoor, boat, ship&#10;&#10;Description automatically generated">
            <a:extLst>
              <a:ext uri="{FF2B5EF4-FFF2-40B4-BE49-F238E27FC236}">
                <a16:creationId xmlns:a16="http://schemas.microsoft.com/office/drawing/2014/main" id="{9E40DE47-21F5-C24A-A3ED-8807EAD204FA}"/>
              </a:ext>
            </a:extLst>
          </p:cNvPr>
          <p:cNvPicPr>
            <a:picLocks noChangeAspect="1"/>
          </p:cNvPicPr>
          <p:nvPr/>
        </p:nvPicPr>
        <p:blipFill rotWithShape="1">
          <a:blip r:embed="rId3"/>
          <a:srcRect l="9705" t="809" r="49623" b="809"/>
          <a:stretch/>
        </p:blipFill>
        <p:spPr>
          <a:xfrm>
            <a:off x="7175501" y="0"/>
            <a:ext cx="5016498" cy="6858000"/>
          </a:xfrm>
          <a:prstGeom prst="rect">
            <a:avLst/>
          </a:prstGeom>
          <a:ln>
            <a:noFill/>
          </a:ln>
        </p:spPr>
      </p:pic>
      <p:sp>
        <p:nvSpPr>
          <p:cNvPr id="8" name="Google Shape;124;p24">
            <a:extLst>
              <a:ext uri="{FF2B5EF4-FFF2-40B4-BE49-F238E27FC236}">
                <a16:creationId xmlns:a16="http://schemas.microsoft.com/office/drawing/2014/main" id="{60F000E6-FFA3-5646-8781-26340FB448A0}"/>
              </a:ext>
            </a:extLst>
          </p:cNvPr>
          <p:cNvSpPr/>
          <p:nvPr/>
        </p:nvSpPr>
        <p:spPr>
          <a:xfrm rot="5400000">
            <a:off x="6448509" y="1547365"/>
            <a:ext cx="3952068" cy="3988000"/>
          </a:xfrm>
          <a:prstGeom prst="rect">
            <a:avLst/>
          </a:prstGeom>
          <a:solidFill>
            <a:srgbClr val="0C5A9F">
              <a:alpha val="86160"/>
            </a:srgbClr>
          </a:solidFill>
          <a:ln>
            <a:noFill/>
          </a:ln>
        </p:spPr>
        <p:txBody>
          <a:bodyPr spcFirstLastPara="1" wrap="square" lIns="121900" tIns="121900" rIns="121900" bIns="121900" anchor="ctr" anchorCtr="0">
            <a:noAutofit/>
          </a:bodyPr>
          <a:lstStyle/>
          <a:p>
            <a:endParaRPr sz="2400"/>
          </a:p>
        </p:txBody>
      </p:sp>
      <p:sp>
        <p:nvSpPr>
          <p:cNvPr id="9" name="Google Shape;127;p24">
            <a:extLst>
              <a:ext uri="{FF2B5EF4-FFF2-40B4-BE49-F238E27FC236}">
                <a16:creationId xmlns:a16="http://schemas.microsoft.com/office/drawing/2014/main" id="{9C9EB92E-E960-3D4A-A373-CC9BFFB21719}"/>
              </a:ext>
            </a:extLst>
          </p:cNvPr>
          <p:cNvSpPr/>
          <p:nvPr/>
        </p:nvSpPr>
        <p:spPr>
          <a:xfrm rot="-5400000" flipH="1">
            <a:off x="-1734636" y="3299965"/>
            <a:ext cx="3952068" cy="482795"/>
          </a:xfrm>
          <a:prstGeom prst="rect">
            <a:avLst/>
          </a:prstGeom>
          <a:solidFill>
            <a:srgbClr val="FFC807"/>
          </a:solidFill>
          <a:ln>
            <a:noFill/>
          </a:ln>
        </p:spPr>
        <p:txBody>
          <a:bodyPr spcFirstLastPara="1" wrap="square" lIns="121900" tIns="121900" rIns="121900" bIns="121900" anchor="ctr" anchorCtr="0">
            <a:noAutofit/>
          </a:bodyPr>
          <a:lstStyle/>
          <a:p>
            <a:endParaRPr sz="2400"/>
          </a:p>
        </p:txBody>
      </p:sp>
      <p:sp>
        <p:nvSpPr>
          <p:cNvPr id="22" name="Google Shape;219;p28">
            <a:extLst>
              <a:ext uri="{FF2B5EF4-FFF2-40B4-BE49-F238E27FC236}">
                <a16:creationId xmlns:a16="http://schemas.microsoft.com/office/drawing/2014/main" id="{7ADC0CDB-CD20-5648-B749-C03E7604E6A2}"/>
              </a:ext>
            </a:extLst>
          </p:cNvPr>
          <p:cNvSpPr txBox="1">
            <a:spLocks/>
          </p:cNvSpPr>
          <p:nvPr/>
        </p:nvSpPr>
        <p:spPr>
          <a:xfrm>
            <a:off x="910902" y="1107167"/>
            <a:ext cx="4654342" cy="664875"/>
          </a:xfrm>
          <a:prstGeom prst="rect">
            <a:avLst/>
          </a:prstGeom>
        </p:spPr>
        <p:txBody>
          <a:bodyPr spcFirstLastPara="1" wrap="square" lIns="91425" tIns="91425" rIns="91425" bIns="91425"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sz="3200" b="1" dirty="0" err="1" smtClean="0">
                <a:solidFill>
                  <a:srgbClr val="0C5A9F"/>
                </a:solidFill>
                <a:latin typeface="Century Gothic" panose="020B0502020202020204" pitchFamily="34" charset="0"/>
              </a:rPr>
              <a:t>Factura</a:t>
            </a:r>
            <a:r>
              <a:rPr lang="en-US" sz="3200" b="1" dirty="0" smtClean="0">
                <a:solidFill>
                  <a:srgbClr val="0C5A9F"/>
                </a:solidFill>
                <a:latin typeface="Century Gothic" panose="020B0502020202020204" pitchFamily="34" charset="0"/>
              </a:rPr>
              <a:t> No </a:t>
            </a:r>
            <a:r>
              <a:rPr lang="en-US" sz="3200" b="1" dirty="0" err="1">
                <a:solidFill>
                  <a:srgbClr val="0C5A9F"/>
                </a:solidFill>
                <a:latin typeface="Century Gothic" panose="020B0502020202020204" pitchFamily="34" charset="0"/>
              </a:rPr>
              <a:t>D</a:t>
            </a:r>
            <a:r>
              <a:rPr lang="en-US" sz="3200" b="1" dirty="0" err="1" smtClean="0">
                <a:solidFill>
                  <a:srgbClr val="0C5A9F"/>
                </a:solidFill>
                <a:latin typeface="Century Gothic" panose="020B0502020202020204" pitchFamily="34" charset="0"/>
              </a:rPr>
              <a:t>eclarada</a:t>
            </a:r>
            <a:endParaRPr lang="en-US" sz="3200" b="1" dirty="0">
              <a:solidFill>
                <a:srgbClr val="0C5A9F"/>
              </a:solidFill>
              <a:latin typeface="Century Gothic" panose="020B0502020202020204" pitchFamily="34" charset="0"/>
            </a:endParaRPr>
          </a:p>
        </p:txBody>
      </p:sp>
      <p:pic>
        <p:nvPicPr>
          <p:cNvPr id="12" name="Picture 11" descr="Logo, company name&#10;&#10;Description automatically generated">
            <a:extLst>
              <a:ext uri="{FF2B5EF4-FFF2-40B4-BE49-F238E27FC236}">
                <a16:creationId xmlns:a16="http://schemas.microsoft.com/office/drawing/2014/main" id="{6A0514F6-30BB-424A-9762-116C7AB9E23A}"/>
              </a:ext>
            </a:extLst>
          </p:cNvPr>
          <p:cNvPicPr>
            <a:picLocks noChangeAspect="1"/>
          </p:cNvPicPr>
          <p:nvPr/>
        </p:nvPicPr>
        <p:blipFill>
          <a:blip r:embed="rId4"/>
          <a:stretch>
            <a:fillRect/>
          </a:stretch>
        </p:blipFill>
        <p:spPr>
          <a:xfrm>
            <a:off x="1924724" y="52462"/>
            <a:ext cx="2561099" cy="1204023"/>
          </a:xfrm>
          <a:prstGeom prst="rect">
            <a:avLst/>
          </a:prstGeom>
        </p:spPr>
      </p:pic>
      <p:pic>
        <p:nvPicPr>
          <p:cNvPr id="2" name="Picture 1">
            <a:extLst>
              <a:ext uri="{FF2B5EF4-FFF2-40B4-BE49-F238E27FC236}">
                <a16:creationId xmlns:a16="http://schemas.microsoft.com/office/drawing/2014/main" id="{5F690E54-050E-6049-B595-67E526340307}"/>
              </a:ext>
            </a:extLst>
          </p:cNvPr>
          <p:cNvPicPr>
            <a:picLocks noChangeAspect="1"/>
          </p:cNvPicPr>
          <p:nvPr/>
        </p:nvPicPr>
        <p:blipFill>
          <a:blip r:embed="rId5"/>
          <a:stretch>
            <a:fillRect/>
          </a:stretch>
        </p:blipFill>
        <p:spPr>
          <a:xfrm>
            <a:off x="7544313" y="2662701"/>
            <a:ext cx="1760460" cy="1757322"/>
          </a:xfrm>
          <a:prstGeom prst="rect">
            <a:avLst/>
          </a:prstGeom>
        </p:spPr>
      </p:pic>
      <p:grpSp>
        <p:nvGrpSpPr>
          <p:cNvPr id="10" name="Group 9">
            <a:extLst>
              <a:ext uri="{FF2B5EF4-FFF2-40B4-BE49-F238E27FC236}">
                <a16:creationId xmlns:a16="http://schemas.microsoft.com/office/drawing/2014/main" id="{36C3B553-4F2E-5D4F-84EF-A161EC466955}"/>
              </a:ext>
            </a:extLst>
          </p:cNvPr>
          <p:cNvGrpSpPr/>
          <p:nvPr/>
        </p:nvGrpSpPr>
        <p:grpSpPr>
          <a:xfrm>
            <a:off x="1116218" y="6157974"/>
            <a:ext cx="4579719" cy="502307"/>
            <a:chOff x="7165379" y="5734228"/>
            <a:chExt cx="4579719" cy="502307"/>
          </a:xfrm>
        </p:grpSpPr>
        <p:sp>
          <p:nvSpPr>
            <p:cNvPr id="13" name="object 6">
              <a:extLst>
                <a:ext uri="{FF2B5EF4-FFF2-40B4-BE49-F238E27FC236}">
                  <a16:creationId xmlns:a16="http://schemas.microsoft.com/office/drawing/2014/main" id="{AD3D62B4-F6BC-084B-A965-AAC1A4D6A2B5}"/>
                </a:ext>
              </a:extLst>
            </p:cNvPr>
            <p:cNvSpPr/>
            <p:nvPr/>
          </p:nvSpPr>
          <p:spPr>
            <a:xfrm>
              <a:off x="7165379" y="5738514"/>
              <a:ext cx="4191687" cy="498021"/>
            </a:xfrm>
            <a:prstGeom prst="rect">
              <a:avLst/>
            </a:prstGeom>
            <a:blipFill>
              <a:blip r:embed="rId6" cstate="print"/>
              <a:stretch>
                <a:fillRect/>
              </a:stretch>
            </a:blipFill>
          </p:spPr>
          <p:txBody>
            <a:bodyPr wrap="square" lIns="0" tIns="0" rIns="0" bIns="0" rtlCol="0"/>
            <a:lstStyle/>
            <a:p>
              <a:endParaRPr dirty="0"/>
            </a:p>
          </p:txBody>
        </p:sp>
        <p:pic>
          <p:nvPicPr>
            <p:cNvPr id="14" name="Picture 13" descr="Logo, company name&#10;&#10;Description automatically generated">
              <a:extLst>
                <a:ext uri="{FF2B5EF4-FFF2-40B4-BE49-F238E27FC236}">
                  <a16:creationId xmlns:a16="http://schemas.microsoft.com/office/drawing/2014/main" id="{B1DEEEA0-182E-2D49-B065-9ED706678331}"/>
                </a:ext>
              </a:extLst>
            </p:cNvPr>
            <p:cNvPicPr>
              <a:picLocks noChangeAspect="1"/>
            </p:cNvPicPr>
            <p:nvPr/>
          </p:nvPicPr>
          <p:blipFill>
            <a:blip r:embed="rId7"/>
            <a:stretch>
              <a:fillRect/>
            </a:stretch>
          </p:blipFill>
          <p:spPr>
            <a:xfrm>
              <a:off x="11447435" y="5734228"/>
              <a:ext cx="297663" cy="425003"/>
            </a:xfrm>
            <a:prstGeom prst="rect">
              <a:avLst/>
            </a:prstGeom>
          </p:spPr>
        </p:pic>
      </p:grpSp>
      <p:sp>
        <p:nvSpPr>
          <p:cNvPr id="15" name="Google Shape;206;p30">
            <a:extLst>
              <a:ext uri="{FF2B5EF4-FFF2-40B4-BE49-F238E27FC236}">
                <a16:creationId xmlns:a16="http://schemas.microsoft.com/office/drawing/2014/main" id="{4B0EB29E-735C-4843-8166-D99A8AF5713B}"/>
              </a:ext>
            </a:extLst>
          </p:cNvPr>
          <p:cNvSpPr txBox="1">
            <a:spLocks/>
          </p:cNvSpPr>
          <p:nvPr/>
        </p:nvSpPr>
        <p:spPr>
          <a:xfrm>
            <a:off x="482796" y="1565331"/>
            <a:ext cx="5852690" cy="4299892"/>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PE" sz="1200" b="1" dirty="0">
                <a:solidFill>
                  <a:schemeClr val="tx1">
                    <a:lumMod val="50000"/>
                    <a:lumOff val="50000"/>
                  </a:schemeClr>
                </a:solidFill>
                <a:latin typeface="Century Gothic" panose="020B0502020202020204" pitchFamily="34" charset="0"/>
                <a:cs typeface="Calibri Light" panose="020F0302020204030204" pitchFamily="34" charset="0"/>
              </a:rPr>
              <a:t>OT </a:t>
            </a:r>
            <a:r>
              <a:rPr lang="es-PE" sz="1200" b="1" dirty="0" smtClean="0">
                <a:solidFill>
                  <a:schemeClr val="tx1">
                    <a:lumMod val="50000"/>
                    <a:lumOff val="50000"/>
                  </a:schemeClr>
                </a:solidFill>
                <a:latin typeface="Century Gothic" panose="020B0502020202020204" pitchFamily="34" charset="0"/>
                <a:cs typeface="Calibri Light" panose="020F0302020204030204" pitchFamily="34" charset="0"/>
              </a:rPr>
              <a:t> 1840 Pfizer</a:t>
            </a:r>
            <a:endParaRPr lang="es-PE" sz="1200" b="1" dirty="0">
              <a:solidFill>
                <a:schemeClr val="tx1">
                  <a:lumMod val="50000"/>
                  <a:lumOff val="50000"/>
                </a:schemeClr>
              </a:solidFill>
              <a:latin typeface="Century Gothic" panose="020B0502020202020204" pitchFamily="34" charset="0"/>
              <a:cs typeface="Calibri Light" panose="020F0302020204030204" pitchFamily="34" charset="0"/>
            </a:endParaRPr>
          </a:p>
          <a:p>
            <a:r>
              <a:rPr lang="es-PE" sz="1200" b="1" dirty="0" smtClean="0">
                <a:solidFill>
                  <a:schemeClr val="tx1">
                    <a:lumMod val="50000"/>
                    <a:lumOff val="50000"/>
                  </a:schemeClr>
                </a:solidFill>
                <a:latin typeface="Century Gothic" panose="020B0502020202020204" pitchFamily="34" charset="0"/>
                <a:cs typeface="Calibri Light" panose="020F0302020204030204" pitchFamily="34" charset="0"/>
              </a:rPr>
              <a:t>Causa: </a:t>
            </a:r>
            <a:r>
              <a:rPr lang="es-PE" sz="1200" dirty="0" smtClean="0">
                <a:solidFill>
                  <a:schemeClr val="tx1">
                    <a:lumMod val="50000"/>
                    <a:lumOff val="50000"/>
                  </a:schemeClr>
                </a:solidFill>
                <a:latin typeface="Century Gothic" panose="020B0502020202020204" pitchFamily="34" charset="0"/>
                <a:cs typeface="Calibri Light" panose="020F0302020204030204" pitchFamily="34" charset="0"/>
              </a:rPr>
              <a:t>Se numero la importación solo con una factura, el cliente al momento de </a:t>
            </a:r>
            <a:r>
              <a:rPr lang="es-PE" sz="1200" dirty="0" err="1" smtClean="0">
                <a:solidFill>
                  <a:schemeClr val="tx1">
                    <a:lumMod val="50000"/>
                    <a:lumOff val="50000"/>
                  </a:schemeClr>
                </a:solidFill>
                <a:latin typeface="Century Gothic" panose="020B0502020202020204" pitchFamily="34" charset="0"/>
                <a:cs typeface="Calibri Light" panose="020F0302020204030204" pitchFamily="34" charset="0"/>
              </a:rPr>
              <a:t>recepcionar</a:t>
            </a:r>
            <a:r>
              <a:rPr lang="es-PE" sz="1200" dirty="0" smtClean="0">
                <a:solidFill>
                  <a:schemeClr val="tx1">
                    <a:lumMod val="50000"/>
                    <a:lumOff val="50000"/>
                  </a:schemeClr>
                </a:solidFill>
                <a:latin typeface="Century Gothic" panose="020B0502020202020204" pitchFamily="34" charset="0"/>
                <a:cs typeface="Calibri Light" panose="020F0302020204030204" pitchFamily="34" charset="0"/>
              </a:rPr>
              <a:t> su carga verifica que llego mercancía adicional por lo que se solicitó al proveedor emitir la factura adicional, en la </a:t>
            </a:r>
            <a:r>
              <a:rPr lang="es-PE" sz="1200" dirty="0" err="1" smtClean="0">
                <a:solidFill>
                  <a:schemeClr val="tx1">
                    <a:lumMod val="50000"/>
                    <a:lumOff val="50000"/>
                  </a:schemeClr>
                </a:solidFill>
                <a:latin typeface="Century Gothic" panose="020B0502020202020204" pitchFamily="34" charset="0"/>
                <a:cs typeface="Calibri Light" panose="020F0302020204030204" pitchFamily="34" charset="0"/>
              </a:rPr>
              <a:t>awb</a:t>
            </a:r>
            <a:r>
              <a:rPr lang="es-PE" sz="1200" dirty="0" smtClean="0">
                <a:solidFill>
                  <a:schemeClr val="tx1">
                    <a:lumMod val="50000"/>
                    <a:lumOff val="50000"/>
                  </a:schemeClr>
                </a:solidFill>
                <a:latin typeface="Century Gothic" panose="020B0502020202020204" pitchFamily="34" charset="0"/>
                <a:cs typeface="Calibri Light" panose="020F0302020204030204" pitchFamily="34" charset="0"/>
              </a:rPr>
              <a:t> se hacia mención de ambos códigos, lo cual no fue detectado previo a la numeración, por otro lado indicaron al proveedor que al ser despacho </a:t>
            </a:r>
            <a:r>
              <a:rPr lang="es-PE" sz="1200" dirty="0" err="1" smtClean="0">
                <a:solidFill>
                  <a:schemeClr val="tx1">
                    <a:lumMod val="50000"/>
                    <a:lumOff val="50000"/>
                  </a:schemeClr>
                </a:solidFill>
                <a:latin typeface="Century Gothic" panose="020B0502020202020204" pitchFamily="34" charset="0"/>
                <a:cs typeface="Calibri Light" panose="020F0302020204030204" pitchFamily="34" charset="0"/>
              </a:rPr>
              <a:t>sada</a:t>
            </a:r>
            <a:r>
              <a:rPr lang="es-PE" sz="1200" dirty="0" smtClean="0">
                <a:solidFill>
                  <a:schemeClr val="tx1">
                    <a:lumMod val="50000"/>
                    <a:lumOff val="50000"/>
                  </a:schemeClr>
                </a:solidFill>
                <a:latin typeface="Century Gothic" panose="020B0502020202020204" pitchFamily="34" charset="0"/>
                <a:cs typeface="Calibri Light" panose="020F0302020204030204" pitchFamily="34" charset="0"/>
              </a:rPr>
              <a:t> podían incluir la factura adicional 15 días hábiles posterior al termino de descarga, dato incorrecto, lo que ocasionó que no se pueda incluir la factura y se corra el riesgo de no poder aplicar art. 145 porque la información del código adicional si estaba indicado en la </a:t>
            </a:r>
            <a:r>
              <a:rPr lang="es-PE" sz="1200" dirty="0" err="1" smtClean="0">
                <a:solidFill>
                  <a:schemeClr val="tx1">
                    <a:lumMod val="50000"/>
                    <a:lumOff val="50000"/>
                  </a:schemeClr>
                </a:solidFill>
                <a:latin typeface="Century Gothic" panose="020B0502020202020204" pitchFamily="34" charset="0"/>
                <a:cs typeface="Calibri Light" panose="020F0302020204030204" pitchFamily="34" charset="0"/>
              </a:rPr>
              <a:t>awb</a:t>
            </a:r>
            <a:r>
              <a:rPr lang="es-PE" sz="1200" dirty="0" smtClean="0">
                <a:solidFill>
                  <a:schemeClr val="tx1">
                    <a:lumMod val="50000"/>
                    <a:lumOff val="50000"/>
                  </a:schemeClr>
                </a:solidFill>
                <a:latin typeface="Century Gothic" panose="020B0502020202020204" pitchFamily="34" charset="0"/>
                <a:cs typeface="Calibri Light" panose="020F0302020204030204" pitchFamily="34" charset="0"/>
              </a:rPr>
              <a:t>.</a:t>
            </a:r>
          </a:p>
          <a:p>
            <a:r>
              <a:rPr lang="es-PE" sz="1200" b="1" dirty="0" smtClean="0">
                <a:solidFill>
                  <a:schemeClr val="tx1">
                    <a:lumMod val="50000"/>
                    <a:lumOff val="50000"/>
                  </a:schemeClr>
                </a:solidFill>
                <a:latin typeface="Century Gothic" panose="020B0502020202020204" pitchFamily="34" charset="0"/>
                <a:cs typeface="Calibri Light" panose="020F0302020204030204" pitchFamily="34" charset="0"/>
              </a:rPr>
              <a:t>Contingencia: </a:t>
            </a:r>
            <a:r>
              <a:rPr lang="es-PE" sz="1200" dirty="0" smtClean="0">
                <a:solidFill>
                  <a:schemeClr val="tx1">
                    <a:lumMod val="50000"/>
                    <a:lumOff val="50000"/>
                  </a:schemeClr>
                </a:solidFill>
                <a:latin typeface="Century Gothic" panose="020B0502020202020204" pitchFamily="34" charset="0"/>
                <a:cs typeface="Calibri Light" panose="020F0302020204030204" pitchFamily="34" charset="0"/>
              </a:rPr>
              <a:t>Multa por el doble de derechos dejados de pagar.</a:t>
            </a:r>
          </a:p>
          <a:p>
            <a:r>
              <a:rPr lang="es-PE" sz="1200" b="1" dirty="0" smtClean="0">
                <a:solidFill>
                  <a:schemeClr val="tx1">
                    <a:lumMod val="50000"/>
                    <a:lumOff val="50000"/>
                  </a:schemeClr>
                </a:solidFill>
                <a:latin typeface="Century Gothic" panose="020B0502020202020204" pitchFamily="34" charset="0"/>
                <a:cs typeface="Calibri Light" panose="020F0302020204030204" pitchFamily="34" charset="0"/>
              </a:rPr>
              <a:t>Medidas correctivas:</a:t>
            </a:r>
            <a:r>
              <a:rPr lang="es-PE" sz="1200" b="1" dirty="0">
                <a:solidFill>
                  <a:schemeClr val="tx1">
                    <a:lumMod val="50000"/>
                    <a:lumOff val="50000"/>
                  </a:schemeClr>
                </a:solidFill>
                <a:latin typeface="Century Gothic" panose="020B0502020202020204" pitchFamily="34" charset="0"/>
                <a:cs typeface="Calibri Light" panose="020F0302020204030204" pitchFamily="34" charset="0"/>
              </a:rPr>
              <a:t> </a:t>
            </a:r>
            <a:r>
              <a:rPr lang="es-PE" sz="1200" dirty="0" smtClean="0">
                <a:solidFill>
                  <a:schemeClr val="tx1">
                    <a:lumMod val="50000"/>
                    <a:lumOff val="50000"/>
                  </a:schemeClr>
                </a:solidFill>
                <a:latin typeface="Century Gothic" panose="020B0502020202020204" pitchFamily="34" charset="0"/>
                <a:cs typeface="Calibri Light" panose="020F0302020204030204" pitchFamily="34" charset="0"/>
              </a:rPr>
              <a:t>Conciliar correctamente los documentos previamente a la numeración, verificar si hay diferencia de pesos, de bultos, verificar códigos que se indican en la descripción del documento de embarque.</a:t>
            </a:r>
          </a:p>
          <a:p>
            <a:r>
              <a:rPr lang="es-PE" sz="1200" b="1" dirty="0" smtClean="0">
                <a:solidFill>
                  <a:schemeClr val="tx1">
                    <a:lumMod val="50000"/>
                    <a:lumOff val="50000"/>
                  </a:schemeClr>
                </a:solidFill>
                <a:latin typeface="Century Gothic" panose="020B0502020202020204" pitchFamily="34" charset="0"/>
                <a:cs typeface="Calibri Light" panose="020F0302020204030204" pitchFamily="34" charset="0"/>
              </a:rPr>
              <a:t>Aprendizajes</a:t>
            </a:r>
            <a:r>
              <a:rPr lang="es-PE" sz="1200" dirty="0" smtClean="0">
                <a:solidFill>
                  <a:schemeClr val="tx1">
                    <a:lumMod val="50000"/>
                    <a:lumOff val="50000"/>
                  </a:schemeClr>
                </a:solidFill>
                <a:latin typeface="Century Gothic" panose="020B0502020202020204" pitchFamily="34" charset="0"/>
                <a:cs typeface="Calibri Light" panose="020F0302020204030204" pitchFamily="34" charset="0"/>
              </a:rPr>
              <a:t>: </a:t>
            </a:r>
            <a:r>
              <a:rPr lang="es-PE" sz="1200" dirty="0">
                <a:solidFill>
                  <a:schemeClr val="tx1">
                    <a:lumMod val="50000"/>
                    <a:lumOff val="50000"/>
                  </a:schemeClr>
                </a:solidFill>
                <a:latin typeface="Century Gothic" panose="020B0502020202020204" pitchFamily="34" charset="0"/>
                <a:cs typeface="Calibri Light" panose="020F0302020204030204" pitchFamily="34" charset="0"/>
              </a:rPr>
              <a:t>Revisar bien los procesos, plazos, vencimientos como regla básica de los esc. Conciliar correctamente la información que se tiene entre la factura, documento de embarque, </a:t>
            </a:r>
            <a:r>
              <a:rPr lang="es-PE" sz="1200" dirty="0" err="1">
                <a:solidFill>
                  <a:schemeClr val="tx1">
                    <a:lumMod val="50000"/>
                    <a:lumOff val="50000"/>
                  </a:schemeClr>
                </a:solidFill>
                <a:latin typeface="Century Gothic" panose="020B0502020202020204" pitchFamily="34" charset="0"/>
                <a:cs typeface="Calibri Light" panose="020F0302020204030204" pitchFamily="34" charset="0"/>
              </a:rPr>
              <a:t>packing</a:t>
            </a:r>
            <a:r>
              <a:rPr lang="es-PE" sz="1200" dirty="0">
                <a:solidFill>
                  <a:schemeClr val="tx1">
                    <a:lumMod val="50000"/>
                    <a:lumOff val="50000"/>
                  </a:schemeClr>
                </a:solidFill>
                <a:latin typeface="Century Gothic" panose="020B0502020202020204" pitchFamily="34" charset="0"/>
                <a:cs typeface="Calibri Light" panose="020F0302020204030204" pitchFamily="34" charset="0"/>
              </a:rPr>
              <a:t> </a:t>
            </a:r>
            <a:r>
              <a:rPr lang="es-PE" sz="1200" dirty="0" err="1">
                <a:solidFill>
                  <a:schemeClr val="tx1">
                    <a:lumMod val="50000"/>
                    <a:lumOff val="50000"/>
                  </a:schemeClr>
                </a:solidFill>
                <a:latin typeface="Century Gothic" panose="020B0502020202020204" pitchFamily="34" charset="0"/>
                <a:cs typeface="Calibri Light" panose="020F0302020204030204" pitchFamily="34" charset="0"/>
              </a:rPr>
              <a:t>list</a:t>
            </a:r>
            <a:r>
              <a:rPr lang="es-PE" sz="1200" dirty="0">
                <a:solidFill>
                  <a:schemeClr val="tx1">
                    <a:lumMod val="50000"/>
                    <a:lumOff val="50000"/>
                  </a:schemeClr>
                </a:solidFill>
                <a:latin typeface="Century Gothic" panose="020B0502020202020204" pitchFamily="34" charset="0"/>
                <a:cs typeface="Calibri Light" panose="020F0302020204030204" pitchFamily="34" charset="0"/>
              </a:rPr>
              <a:t>, verificar que los pesos y bultos coincidan</a:t>
            </a:r>
          </a:p>
        </p:txBody>
      </p:sp>
    </p:spTree>
    <p:extLst>
      <p:ext uri="{BB962C8B-B14F-4D97-AF65-F5344CB8AC3E}">
        <p14:creationId xmlns:p14="http://schemas.microsoft.com/office/powerpoint/2010/main" val="6918365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oogle Shape;123;p24">
            <a:extLst>
              <a:ext uri="{FF2B5EF4-FFF2-40B4-BE49-F238E27FC236}">
                <a16:creationId xmlns:a16="http://schemas.microsoft.com/office/drawing/2014/main" id="{63886216-63FE-E34F-BC55-B44BF4147C8A}"/>
              </a:ext>
            </a:extLst>
          </p:cNvPr>
          <p:cNvPicPr preferRelativeResize="0"/>
          <p:nvPr/>
        </p:nvPicPr>
        <p:blipFill rotWithShape="1">
          <a:blip r:embed="rId2">
            <a:alphaModFix/>
          </a:blip>
          <a:srcRect r="47103"/>
          <a:stretch/>
        </p:blipFill>
        <p:spPr>
          <a:xfrm flipH="1">
            <a:off x="6666812" y="-33700"/>
            <a:ext cx="5548937" cy="6925400"/>
          </a:xfrm>
          <a:prstGeom prst="rect">
            <a:avLst/>
          </a:prstGeom>
          <a:noFill/>
          <a:ln>
            <a:noFill/>
          </a:ln>
        </p:spPr>
      </p:pic>
      <p:sp>
        <p:nvSpPr>
          <p:cNvPr id="3" name="Google Shape;218;p28">
            <a:extLst>
              <a:ext uri="{FF2B5EF4-FFF2-40B4-BE49-F238E27FC236}">
                <a16:creationId xmlns:a16="http://schemas.microsoft.com/office/drawing/2014/main" id="{8F0B5C9E-137C-2F46-968C-632C6527C788}"/>
              </a:ext>
            </a:extLst>
          </p:cNvPr>
          <p:cNvSpPr/>
          <p:nvPr/>
        </p:nvSpPr>
        <p:spPr>
          <a:xfrm>
            <a:off x="-90412" y="954831"/>
            <a:ext cx="7158911" cy="1061420"/>
          </a:xfrm>
          <a:prstGeom prst="rect">
            <a:avLst/>
          </a:prstGeom>
          <a:solidFill>
            <a:srgbClr val="FFC807"/>
          </a:solidFill>
          <a:ln w="2857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219;p28">
            <a:extLst>
              <a:ext uri="{FF2B5EF4-FFF2-40B4-BE49-F238E27FC236}">
                <a16:creationId xmlns:a16="http://schemas.microsoft.com/office/drawing/2014/main" id="{0972ECB5-CFA2-A74E-A494-79352DDDECAF}"/>
              </a:ext>
            </a:extLst>
          </p:cNvPr>
          <p:cNvSpPr txBox="1">
            <a:spLocks/>
          </p:cNvSpPr>
          <p:nvPr/>
        </p:nvSpPr>
        <p:spPr>
          <a:xfrm>
            <a:off x="507226" y="1978014"/>
            <a:ext cx="6438178" cy="106142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sz="4000" b="1" dirty="0" err="1" smtClean="0">
                <a:solidFill>
                  <a:srgbClr val="0C5A9F"/>
                </a:solidFill>
                <a:latin typeface="Century Gothic" panose="020B0502020202020204" pitchFamily="34" charset="0"/>
              </a:rPr>
              <a:t>Cuenta</a:t>
            </a:r>
            <a:r>
              <a:rPr lang="en-US" sz="4000" b="1" dirty="0" smtClean="0">
                <a:solidFill>
                  <a:srgbClr val="0C5A9F"/>
                </a:solidFill>
                <a:latin typeface="Century Gothic" panose="020B0502020202020204" pitchFamily="34" charset="0"/>
              </a:rPr>
              <a:t> </a:t>
            </a:r>
            <a:r>
              <a:rPr lang="en-US" sz="4000" b="1" dirty="0" err="1">
                <a:solidFill>
                  <a:srgbClr val="0C5A9F"/>
                </a:solidFill>
                <a:latin typeface="Century Gothic" panose="020B0502020202020204" pitchFamily="34" charset="0"/>
              </a:rPr>
              <a:t>C</a:t>
            </a:r>
            <a:r>
              <a:rPr lang="en-US" sz="4000" b="1" dirty="0" err="1" smtClean="0">
                <a:solidFill>
                  <a:srgbClr val="0C5A9F"/>
                </a:solidFill>
                <a:latin typeface="Century Gothic" panose="020B0502020202020204" pitchFamily="34" charset="0"/>
              </a:rPr>
              <a:t>orriente</a:t>
            </a:r>
            <a:endParaRPr lang="en-US" sz="4000" b="1" dirty="0">
              <a:solidFill>
                <a:srgbClr val="0C5A9F"/>
              </a:solidFill>
              <a:latin typeface="Century Gothic" panose="020B0502020202020204" pitchFamily="34" charset="0"/>
            </a:endParaRPr>
          </a:p>
        </p:txBody>
      </p:sp>
      <p:cxnSp>
        <p:nvCxnSpPr>
          <p:cNvPr id="6" name="Google Shape;221;p28">
            <a:extLst>
              <a:ext uri="{FF2B5EF4-FFF2-40B4-BE49-F238E27FC236}">
                <a16:creationId xmlns:a16="http://schemas.microsoft.com/office/drawing/2014/main" id="{8D8E90BC-78E1-204C-846C-C5BDF1E570AF}"/>
              </a:ext>
            </a:extLst>
          </p:cNvPr>
          <p:cNvCxnSpPr/>
          <p:nvPr/>
        </p:nvCxnSpPr>
        <p:spPr>
          <a:xfrm rot="10800000">
            <a:off x="1052343" y="-33700"/>
            <a:ext cx="0" cy="1336824"/>
          </a:xfrm>
          <a:prstGeom prst="straightConnector1">
            <a:avLst/>
          </a:prstGeom>
          <a:noFill/>
          <a:ln w="28575" cap="flat" cmpd="sng">
            <a:solidFill>
              <a:srgbClr val="0C5A9F"/>
            </a:solidFill>
            <a:prstDash val="solid"/>
            <a:round/>
            <a:headEnd type="none" w="med" len="med"/>
            <a:tailEnd type="none" w="med" len="med"/>
          </a:ln>
        </p:spPr>
      </p:cxnSp>
      <p:grpSp>
        <p:nvGrpSpPr>
          <p:cNvPr id="7" name="Google Shape;222;p28">
            <a:extLst>
              <a:ext uri="{FF2B5EF4-FFF2-40B4-BE49-F238E27FC236}">
                <a16:creationId xmlns:a16="http://schemas.microsoft.com/office/drawing/2014/main" id="{D203BAB0-B525-3140-B917-77725757F8D3}"/>
              </a:ext>
            </a:extLst>
          </p:cNvPr>
          <p:cNvGrpSpPr/>
          <p:nvPr/>
        </p:nvGrpSpPr>
        <p:grpSpPr>
          <a:xfrm>
            <a:off x="1009560" y="1465832"/>
            <a:ext cx="85566" cy="598859"/>
            <a:chOff x="687750" y="1096650"/>
            <a:chExt cx="64500" cy="451421"/>
          </a:xfrm>
          <a:solidFill>
            <a:srgbClr val="0C5A9F"/>
          </a:solidFill>
        </p:grpSpPr>
        <p:sp>
          <p:nvSpPr>
            <p:cNvPr id="8" name="Google Shape;223;p28">
              <a:extLst>
                <a:ext uri="{FF2B5EF4-FFF2-40B4-BE49-F238E27FC236}">
                  <a16:creationId xmlns:a16="http://schemas.microsoft.com/office/drawing/2014/main" id="{9ED366CA-C05C-9149-B0E0-EFA1A6452E7D}"/>
                </a:ext>
              </a:extLst>
            </p:cNvPr>
            <p:cNvSpPr/>
            <p:nvPr/>
          </p:nvSpPr>
          <p:spPr>
            <a:xfrm>
              <a:off x="687750" y="1483571"/>
              <a:ext cx="64500" cy="645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24;p28">
              <a:extLst>
                <a:ext uri="{FF2B5EF4-FFF2-40B4-BE49-F238E27FC236}">
                  <a16:creationId xmlns:a16="http://schemas.microsoft.com/office/drawing/2014/main" id="{291ECD3D-850C-7F4F-9373-D55EAF248A3F}"/>
                </a:ext>
              </a:extLst>
            </p:cNvPr>
            <p:cNvSpPr/>
            <p:nvPr/>
          </p:nvSpPr>
          <p:spPr>
            <a:xfrm>
              <a:off x="687750" y="1290111"/>
              <a:ext cx="64500" cy="645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25;p28">
              <a:extLst>
                <a:ext uri="{FF2B5EF4-FFF2-40B4-BE49-F238E27FC236}">
                  <a16:creationId xmlns:a16="http://schemas.microsoft.com/office/drawing/2014/main" id="{08F4A11B-4C5C-5141-A16D-844219E7A8D7}"/>
                </a:ext>
              </a:extLst>
            </p:cNvPr>
            <p:cNvSpPr/>
            <p:nvPr/>
          </p:nvSpPr>
          <p:spPr>
            <a:xfrm>
              <a:off x="687750" y="1096650"/>
              <a:ext cx="64500" cy="645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5" name="Picture 14">
            <a:extLst>
              <a:ext uri="{FF2B5EF4-FFF2-40B4-BE49-F238E27FC236}">
                <a16:creationId xmlns:a16="http://schemas.microsoft.com/office/drawing/2014/main" id="{46F413E4-A6DA-EB46-B1C7-AF01835CC25F}"/>
              </a:ext>
            </a:extLst>
          </p:cNvPr>
          <p:cNvPicPr>
            <a:picLocks noChangeAspect="1"/>
          </p:cNvPicPr>
          <p:nvPr/>
        </p:nvPicPr>
        <p:blipFill>
          <a:blip r:embed="rId3"/>
          <a:stretch>
            <a:fillRect/>
          </a:stretch>
        </p:blipFill>
        <p:spPr>
          <a:xfrm>
            <a:off x="4592064" y="173287"/>
            <a:ext cx="1710879" cy="739375"/>
          </a:xfrm>
          <a:prstGeom prst="rect">
            <a:avLst/>
          </a:prstGeom>
        </p:spPr>
      </p:pic>
      <p:sp>
        <p:nvSpPr>
          <p:cNvPr id="16" name="Google Shape;206;p30">
            <a:extLst>
              <a:ext uri="{FF2B5EF4-FFF2-40B4-BE49-F238E27FC236}">
                <a16:creationId xmlns:a16="http://schemas.microsoft.com/office/drawing/2014/main" id="{4D064BAD-FF70-A748-9AF3-D17C4ADC243B}"/>
              </a:ext>
            </a:extLst>
          </p:cNvPr>
          <p:cNvSpPr txBox="1">
            <a:spLocks/>
          </p:cNvSpPr>
          <p:nvPr/>
        </p:nvSpPr>
        <p:spPr>
          <a:xfrm>
            <a:off x="352697" y="3039434"/>
            <a:ext cx="6204857" cy="3687937"/>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1200" b="1" dirty="0">
                <a:solidFill>
                  <a:schemeClr val="tx1">
                    <a:lumMod val="50000"/>
                    <a:lumOff val="50000"/>
                  </a:schemeClr>
                </a:solidFill>
                <a:latin typeface="Century Gothic" panose="020B0502020202020204" pitchFamily="34" charset="0"/>
                <a:cs typeface="Calibri Light" panose="020F0302020204030204" pitchFamily="34" charset="0"/>
              </a:rPr>
              <a:t>OT Varias  Siemens Energy</a:t>
            </a:r>
          </a:p>
          <a:p>
            <a:r>
              <a:rPr lang="es-PE" sz="1200" b="1" dirty="0" smtClean="0">
                <a:solidFill>
                  <a:schemeClr val="tx1">
                    <a:lumMod val="50000"/>
                    <a:lumOff val="50000"/>
                  </a:schemeClr>
                </a:solidFill>
                <a:latin typeface="Century Gothic" panose="020B0502020202020204" pitchFamily="34" charset="0"/>
                <a:cs typeface="Calibri Light" panose="020F0302020204030204" pitchFamily="34" charset="0"/>
              </a:rPr>
              <a:t>Causa: </a:t>
            </a:r>
            <a:r>
              <a:rPr lang="es-PE" sz="1200" dirty="0" smtClean="0">
                <a:solidFill>
                  <a:schemeClr val="tx1">
                    <a:lumMod val="50000"/>
                    <a:lumOff val="50000"/>
                  </a:schemeClr>
                </a:solidFill>
                <a:latin typeface="Century Gothic" panose="020B0502020202020204" pitchFamily="34" charset="0"/>
                <a:cs typeface="Calibri Light" panose="020F0302020204030204" pitchFamily="34" charset="0"/>
              </a:rPr>
              <a:t>Importancia de verificar los saldos de la cuenta corriente del portal de </a:t>
            </a:r>
            <a:r>
              <a:rPr lang="es-PE" sz="1200" dirty="0" err="1" smtClean="0">
                <a:solidFill>
                  <a:schemeClr val="tx1">
                    <a:lumMod val="50000"/>
                    <a:lumOff val="50000"/>
                  </a:schemeClr>
                </a:solidFill>
                <a:latin typeface="Century Gothic" panose="020B0502020202020204" pitchFamily="34" charset="0"/>
                <a:cs typeface="Calibri Light" panose="020F0302020204030204" pitchFamily="34" charset="0"/>
              </a:rPr>
              <a:t>Sunat</a:t>
            </a:r>
            <a:r>
              <a:rPr lang="es-PE" sz="1200" dirty="0" smtClean="0">
                <a:solidFill>
                  <a:schemeClr val="tx1">
                    <a:lumMod val="50000"/>
                    <a:lumOff val="50000"/>
                  </a:schemeClr>
                </a:solidFill>
                <a:latin typeface="Century Gothic" panose="020B0502020202020204" pitchFamily="34" charset="0"/>
                <a:cs typeface="Calibri Light" panose="020F0302020204030204" pitchFamily="34" charset="0"/>
              </a:rPr>
              <a:t> al concluir un régimen de admisión con la finalidad de poder descargar de la garantía el monto afianzado. Otro punto importante es que al numerar kits en el régimen de admisión, para reexportar el kit no se puede parcializar. Control adecuado a los vencimientos de garantías/CF para su renovación antes del vencimiento.</a:t>
            </a:r>
            <a:endParaRPr lang="es-PE" sz="1200" dirty="0">
              <a:solidFill>
                <a:schemeClr val="tx1">
                  <a:lumMod val="50000"/>
                  <a:lumOff val="50000"/>
                </a:schemeClr>
              </a:solidFill>
              <a:latin typeface="Century Gothic" panose="020B0502020202020204" pitchFamily="34" charset="0"/>
              <a:cs typeface="Calibri Light" panose="020F0302020204030204" pitchFamily="34" charset="0"/>
            </a:endParaRPr>
          </a:p>
          <a:p>
            <a:r>
              <a:rPr lang="es-PE" sz="1200" b="1" dirty="0">
                <a:solidFill>
                  <a:schemeClr val="tx1">
                    <a:lumMod val="50000"/>
                    <a:lumOff val="50000"/>
                  </a:schemeClr>
                </a:solidFill>
                <a:latin typeface="Century Gothic" panose="020B0502020202020204" pitchFamily="34" charset="0"/>
                <a:cs typeface="Calibri Light" panose="020F0302020204030204" pitchFamily="34" charset="0"/>
              </a:rPr>
              <a:t>Contingencia</a:t>
            </a:r>
            <a:r>
              <a:rPr lang="es-PE" sz="1200" b="1" dirty="0" smtClean="0">
                <a:solidFill>
                  <a:schemeClr val="tx1">
                    <a:lumMod val="50000"/>
                    <a:lumOff val="50000"/>
                  </a:schemeClr>
                </a:solidFill>
                <a:latin typeface="Century Gothic" panose="020B0502020202020204" pitchFamily="34" charset="0"/>
                <a:cs typeface="Calibri Light" panose="020F0302020204030204" pitchFamily="34" charset="0"/>
              </a:rPr>
              <a:t>: </a:t>
            </a:r>
            <a:r>
              <a:rPr lang="es-PE" sz="1200" dirty="0" smtClean="0">
                <a:solidFill>
                  <a:schemeClr val="tx1">
                    <a:lumMod val="50000"/>
                    <a:lumOff val="50000"/>
                  </a:schemeClr>
                </a:solidFill>
                <a:latin typeface="Century Gothic" panose="020B0502020202020204" pitchFamily="34" charset="0"/>
                <a:cs typeface="Calibri Light" panose="020F0302020204030204" pitchFamily="34" charset="0"/>
              </a:rPr>
              <a:t>Riesgo de ejecución de fianza si no se logra renovar una fianza/garantía antes de su vencimiento. Si no se logra concluir el régimen de admisión antes del vencimiento.</a:t>
            </a:r>
            <a:endParaRPr lang="es-PE" sz="1200" dirty="0">
              <a:solidFill>
                <a:schemeClr val="tx1">
                  <a:lumMod val="50000"/>
                  <a:lumOff val="50000"/>
                </a:schemeClr>
              </a:solidFill>
              <a:latin typeface="Century Gothic" panose="020B0502020202020204" pitchFamily="34" charset="0"/>
              <a:cs typeface="Calibri Light" panose="020F0302020204030204" pitchFamily="34" charset="0"/>
            </a:endParaRPr>
          </a:p>
          <a:p>
            <a:r>
              <a:rPr lang="es-PE" sz="1200" b="1" dirty="0" smtClean="0">
                <a:solidFill>
                  <a:schemeClr val="tx1">
                    <a:lumMod val="50000"/>
                    <a:lumOff val="50000"/>
                  </a:schemeClr>
                </a:solidFill>
                <a:latin typeface="Century Gothic" panose="020B0502020202020204" pitchFamily="34" charset="0"/>
                <a:cs typeface="Calibri Light" panose="020F0302020204030204" pitchFamily="34" charset="0"/>
              </a:rPr>
              <a:t>Medidas correctivas: </a:t>
            </a:r>
            <a:r>
              <a:rPr lang="es-PE" sz="1200" dirty="0" smtClean="0">
                <a:solidFill>
                  <a:schemeClr val="tx1">
                    <a:lumMod val="50000"/>
                    <a:lumOff val="50000"/>
                  </a:schemeClr>
                </a:solidFill>
                <a:latin typeface="Century Gothic" panose="020B0502020202020204" pitchFamily="34" charset="0"/>
                <a:cs typeface="Calibri Light" panose="020F0302020204030204" pitchFamily="34" charset="0"/>
              </a:rPr>
              <a:t>Llevar un mejor control de los vencimientos de regímenes temporales. En el caso de las admisiones, estas se deben dar de baja ante aduana ni bien concluye la admisión para no tener que esperar a fin de año y congestionar a la aduana con un proceso que se debió realizar a tiempo.</a:t>
            </a:r>
          </a:p>
          <a:p>
            <a:r>
              <a:rPr lang="es-PE" sz="1200" b="1" dirty="0" smtClean="0">
                <a:solidFill>
                  <a:schemeClr val="tx1">
                    <a:lumMod val="50000"/>
                    <a:lumOff val="50000"/>
                  </a:schemeClr>
                </a:solidFill>
                <a:latin typeface="Century Gothic" panose="020B0502020202020204" pitchFamily="34" charset="0"/>
                <a:cs typeface="Calibri Light" panose="020F0302020204030204" pitchFamily="34" charset="0"/>
              </a:rPr>
              <a:t>Aprendizajes: </a:t>
            </a:r>
            <a:r>
              <a:rPr lang="es-PE" sz="1200" dirty="0" smtClean="0">
                <a:solidFill>
                  <a:schemeClr val="tx1">
                    <a:lumMod val="50000"/>
                    <a:lumOff val="50000"/>
                  </a:schemeClr>
                </a:solidFill>
                <a:latin typeface="Century Gothic" panose="020B0502020202020204" pitchFamily="34" charset="0"/>
                <a:cs typeface="Calibri Light" panose="020F0302020204030204" pitchFamily="34" charset="0"/>
              </a:rPr>
              <a:t>Cumplir con los procedimientos de la compañía dentro de los tiempos que esta lo establece.</a:t>
            </a:r>
            <a:endParaRPr lang="es-PE" sz="1200" dirty="0">
              <a:solidFill>
                <a:schemeClr val="tx1">
                  <a:lumMod val="50000"/>
                  <a:lumOff val="50000"/>
                </a:schemeClr>
              </a:solidFill>
              <a:latin typeface="Century Gothic" panose="020B0502020202020204" pitchFamily="34" charset="0"/>
              <a:cs typeface="Calibri Light" panose="020F0302020204030204" pitchFamily="34" charset="0"/>
            </a:endParaRPr>
          </a:p>
        </p:txBody>
      </p:sp>
    </p:spTree>
    <p:extLst>
      <p:ext uri="{BB962C8B-B14F-4D97-AF65-F5344CB8AC3E}">
        <p14:creationId xmlns:p14="http://schemas.microsoft.com/office/powerpoint/2010/main" val="298224648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pic>
        <p:nvPicPr>
          <p:cNvPr id="3" name="Picture 2" descr="A picture containing sky, outdoor, boat, ship&#10;&#10;Description automatically generated">
            <a:extLst>
              <a:ext uri="{FF2B5EF4-FFF2-40B4-BE49-F238E27FC236}">
                <a16:creationId xmlns:a16="http://schemas.microsoft.com/office/drawing/2014/main" id="{9E40DE47-21F5-C24A-A3ED-8807EAD204FA}"/>
              </a:ext>
            </a:extLst>
          </p:cNvPr>
          <p:cNvPicPr>
            <a:picLocks noChangeAspect="1"/>
          </p:cNvPicPr>
          <p:nvPr/>
        </p:nvPicPr>
        <p:blipFill rotWithShape="1">
          <a:blip r:embed="rId3"/>
          <a:srcRect l="9705" t="809" r="49623" b="809"/>
          <a:stretch/>
        </p:blipFill>
        <p:spPr>
          <a:xfrm>
            <a:off x="7175501" y="0"/>
            <a:ext cx="5016498" cy="6858000"/>
          </a:xfrm>
          <a:prstGeom prst="rect">
            <a:avLst/>
          </a:prstGeom>
          <a:ln>
            <a:noFill/>
          </a:ln>
        </p:spPr>
      </p:pic>
      <p:sp>
        <p:nvSpPr>
          <p:cNvPr id="8" name="Google Shape;124;p24">
            <a:extLst>
              <a:ext uri="{FF2B5EF4-FFF2-40B4-BE49-F238E27FC236}">
                <a16:creationId xmlns:a16="http://schemas.microsoft.com/office/drawing/2014/main" id="{60F000E6-FFA3-5646-8781-26340FB448A0}"/>
              </a:ext>
            </a:extLst>
          </p:cNvPr>
          <p:cNvSpPr/>
          <p:nvPr/>
        </p:nvSpPr>
        <p:spPr>
          <a:xfrm rot="5400000">
            <a:off x="6448509" y="1547365"/>
            <a:ext cx="3952068" cy="3988000"/>
          </a:xfrm>
          <a:prstGeom prst="rect">
            <a:avLst/>
          </a:prstGeom>
          <a:solidFill>
            <a:srgbClr val="0C5A9F">
              <a:alpha val="86160"/>
            </a:srgbClr>
          </a:solidFill>
          <a:ln>
            <a:noFill/>
          </a:ln>
        </p:spPr>
        <p:txBody>
          <a:bodyPr spcFirstLastPara="1" wrap="square" lIns="121900" tIns="121900" rIns="121900" bIns="121900" anchor="ctr" anchorCtr="0">
            <a:noAutofit/>
          </a:bodyPr>
          <a:lstStyle/>
          <a:p>
            <a:endParaRPr sz="2400"/>
          </a:p>
        </p:txBody>
      </p:sp>
      <p:sp>
        <p:nvSpPr>
          <p:cNvPr id="9" name="Google Shape;127;p24">
            <a:extLst>
              <a:ext uri="{FF2B5EF4-FFF2-40B4-BE49-F238E27FC236}">
                <a16:creationId xmlns:a16="http://schemas.microsoft.com/office/drawing/2014/main" id="{9C9EB92E-E960-3D4A-A373-CC9BFFB21719}"/>
              </a:ext>
            </a:extLst>
          </p:cNvPr>
          <p:cNvSpPr/>
          <p:nvPr/>
        </p:nvSpPr>
        <p:spPr>
          <a:xfrm rot="-5400000" flipH="1">
            <a:off x="-1734636" y="3299965"/>
            <a:ext cx="3952068" cy="482795"/>
          </a:xfrm>
          <a:prstGeom prst="rect">
            <a:avLst/>
          </a:prstGeom>
          <a:solidFill>
            <a:srgbClr val="FFC807"/>
          </a:solidFill>
          <a:ln>
            <a:noFill/>
          </a:ln>
        </p:spPr>
        <p:txBody>
          <a:bodyPr spcFirstLastPara="1" wrap="square" lIns="121900" tIns="121900" rIns="121900" bIns="121900" anchor="ctr" anchorCtr="0">
            <a:noAutofit/>
          </a:bodyPr>
          <a:lstStyle/>
          <a:p>
            <a:endParaRPr sz="2400"/>
          </a:p>
        </p:txBody>
      </p:sp>
      <p:sp>
        <p:nvSpPr>
          <p:cNvPr id="22" name="Google Shape;219;p28">
            <a:extLst>
              <a:ext uri="{FF2B5EF4-FFF2-40B4-BE49-F238E27FC236}">
                <a16:creationId xmlns:a16="http://schemas.microsoft.com/office/drawing/2014/main" id="{7ADC0CDB-CD20-5648-B749-C03E7604E6A2}"/>
              </a:ext>
            </a:extLst>
          </p:cNvPr>
          <p:cNvSpPr txBox="1">
            <a:spLocks/>
          </p:cNvSpPr>
          <p:nvPr/>
        </p:nvSpPr>
        <p:spPr>
          <a:xfrm>
            <a:off x="1023456" y="1741638"/>
            <a:ext cx="4654342" cy="664875"/>
          </a:xfrm>
          <a:prstGeom prst="rect">
            <a:avLst/>
          </a:prstGeom>
        </p:spPr>
        <p:txBody>
          <a:bodyPr spcFirstLastPara="1" wrap="square" lIns="91425" tIns="91425" rIns="91425" bIns="91425"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sz="3200" b="1" dirty="0" err="1" smtClean="0">
                <a:solidFill>
                  <a:srgbClr val="0C5A9F"/>
                </a:solidFill>
                <a:latin typeface="Century Gothic" panose="020B0502020202020204" pitchFamily="34" charset="0"/>
              </a:rPr>
              <a:t>Paleta</a:t>
            </a:r>
            <a:r>
              <a:rPr lang="en-US" sz="3200" b="1" dirty="0" smtClean="0">
                <a:solidFill>
                  <a:srgbClr val="0C5A9F"/>
                </a:solidFill>
                <a:latin typeface="Century Gothic" panose="020B0502020202020204" pitchFamily="34" charset="0"/>
              </a:rPr>
              <a:t> </a:t>
            </a:r>
            <a:r>
              <a:rPr lang="en-US" sz="3200" b="1" dirty="0" err="1">
                <a:solidFill>
                  <a:srgbClr val="0C5A9F"/>
                </a:solidFill>
                <a:latin typeface="Century Gothic" panose="020B0502020202020204" pitchFamily="34" charset="0"/>
              </a:rPr>
              <a:t>E</a:t>
            </a:r>
            <a:r>
              <a:rPr lang="en-US" sz="3200" b="1" dirty="0" err="1" smtClean="0">
                <a:solidFill>
                  <a:srgbClr val="0C5A9F"/>
                </a:solidFill>
                <a:latin typeface="Century Gothic" panose="020B0502020202020204" pitchFamily="34" charset="0"/>
              </a:rPr>
              <a:t>ncimada</a:t>
            </a:r>
            <a:endParaRPr lang="en-US" sz="3200" b="1" dirty="0">
              <a:solidFill>
                <a:srgbClr val="0C5A9F"/>
              </a:solidFill>
              <a:latin typeface="Century Gothic" panose="020B0502020202020204" pitchFamily="34" charset="0"/>
            </a:endParaRPr>
          </a:p>
        </p:txBody>
      </p:sp>
      <p:pic>
        <p:nvPicPr>
          <p:cNvPr id="12" name="Picture 11" descr="Logo, company name&#10;&#10;Description automatically generated">
            <a:extLst>
              <a:ext uri="{FF2B5EF4-FFF2-40B4-BE49-F238E27FC236}">
                <a16:creationId xmlns:a16="http://schemas.microsoft.com/office/drawing/2014/main" id="{6A0514F6-30BB-424A-9762-116C7AB9E23A}"/>
              </a:ext>
            </a:extLst>
          </p:cNvPr>
          <p:cNvPicPr>
            <a:picLocks noChangeAspect="1"/>
          </p:cNvPicPr>
          <p:nvPr/>
        </p:nvPicPr>
        <p:blipFill>
          <a:blip r:embed="rId4"/>
          <a:stretch>
            <a:fillRect/>
          </a:stretch>
        </p:blipFill>
        <p:spPr>
          <a:xfrm>
            <a:off x="1924724" y="561913"/>
            <a:ext cx="2561099" cy="1204023"/>
          </a:xfrm>
          <a:prstGeom prst="rect">
            <a:avLst/>
          </a:prstGeom>
        </p:spPr>
      </p:pic>
      <p:pic>
        <p:nvPicPr>
          <p:cNvPr id="2" name="Picture 1">
            <a:extLst>
              <a:ext uri="{FF2B5EF4-FFF2-40B4-BE49-F238E27FC236}">
                <a16:creationId xmlns:a16="http://schemas.microsoft.com/office/drawing/2014/main" id="{5F690E54-050E-6049-B595-67E526340307}"/>
              </a:ext>
            </a:extLst>
          </p:cNvPr>
          <p:cNvPicPr>
            <a:picLocks noChangeAspect="1"/>
          </p:cNvPicPr>
          <p:nvPr/>
        </p:nvPicPr>
        <p:blipFill>
          <a:blip r:embed="rId5"/>
          <a:stretch>
            <a:fillRect/>
          </a:stretch>
        </p:blipFill>
        <p:spPr>
          <a:xfrm>
            <a:off x="7544313" y="2662701"/>
            <a:ext cx="1760460" cy="1757322"/>
          </a:xfrm>
          <a:prstGeom prst="rect">
            <a:avLst/>
          </a:prstGeom>
        </p:spPr>
      </p:pic>
      <p:grpSp>
        <p:nvGrpSpPr>
          <p:cNvPr id="10" name="Group 9">
            <a:extLst>
              <a:ext uri="{FF2B5EF4-FFF2-40B4-BE49-F238E27FC236}">
                <a16:creationId xmlns:a16="http://schemas.microsoft.com/office/drawing/2014/main" id="{36C3B553-4F2E-5D4F-84EF-A161EC466955}"/>
              </a:ext>
            </a:extLst>
          </p:cNvPr>
          <p:cNvGrpSpPr/>
          <p:nvPr/>
        </p:nvGrpSpPr>
        <p:grpSpPr>
          <a:xfrm>
            <a:off x="1116218" y="6157974"/>
            <a:ext cx="4579719" cy="502307"/>
            <a:chOff x="7165379" y="5734228"/>
            <a:chExt cx="4579719" cy="502307"/>
          </a:xfrm>
        </p:grpSpPr>
        <p:sp>
          <p:nvSpPr>
            <p:cNvPr id="13" name="object 6">
              <a:extLst>
                <a:ext uri="{FF2B5EF4-FFF2-40B4-BE49-F238E27FC236}">
                  <a16:creationId xmlns:a16="http://schemas.microsoft.com/office/drawing/2014/main" id="{AD3D62B4-F6BC-084B-A965-AAC1A4D6A2B5}"/>
                </a:ext>
              </a:extLst>
            </p:cNvPr>
            <p:cNvSpPr/>
            <p:nvPr/>
          </p:nvSpPr>
          <p:spPr>
            <a:xfrm>
              <a:off x="7165379" y="5738514"/>
              <a:ext cx="4191687" cy="498021"/>
            </a:xfrm>
            <a:prstGeom prst="rect">
              <a:avLst/>
            </a:prstGeom>
            <a:blipFill>
              <a:blip r:embed="rId6" cstate="print"/>
              <a:stretch>
                <a:fillRect/>
              </a:stretch>
            </a:blipFill>
          </p:spPr>
          <p:txBody>
            <a:bodyPr wrap="square" lIns="0" tIns="0" rIns="0" bIns="0" rtlCol="0"/>
            <a:lstStyle/>
            <a:p>
              <a:endParaRPr dirty="0"/>
            </a:p>
          </p:txBody>
        </p:sp>
        <p:pic>
          <p:nvPicPr>
            <p:cNvPr id="14" name="Picture 13" descr="Logo, company name&#10;&#10;Description automatically generated">
              <a:extLst>
                <a:ext uri="{FF2B5EF4-FFF2-40B4-BE49-F238E27FC236}">
                  <a16:creationId xmlns:a16="http://schemas.microsoft.com/office/drawing/2014/main" id="{B1DEEEA0-182E-2D49-B065-9ED706678331}"/>
                </a:ext>
              </a:extLst>
            </p:cNvPr>
            <p:cNvPicPr>
              <a:picLocks noChangeAspect="1"/>
            </p:cNvPicPr>
            <p:nvPr/>
          </p:nvPicPr>
          <p:blipFill>
            <a:blip r:embed="rId7"/>
            <a:stretch>
              <a:fillRect/>
            </a:stretch>
          </p:blipFill>
          <p:spPr>
            <a:xfrm>
              <a:off x="11447435" y="5734228"/>
              <a:ext cx="297663" cy="425003"/>
            </a:xfrm>
            <a:prstGeom prst="rect">
              <a:avLst/>
            </a:prstGeom>
          </p:spPr>
        </p:pic>
      </p:grpSp>
      <p:sp>
        <p:nvSpPr>
          <p:cNvPr id="15" name="Google Shape;206;p30">
            <a:extLst>
              <a:ext uri="{FF2B5EF4-FFF2-40B4-BE49-F238E27FC236}">
                <a16:creationId xmlns:a16="http://schemas.microsoft.com/office/drawing/2014/main" id="{4B0EB29E-735C-4843-8166-D99A8AF5713B}"/>
              </a:ext>
            </a:extLst>
          </p:cNvPr>
          <p:cNvSpPr txBox="1">
            <a:spLocks/>
          </p:cNvSpPr>
          <p:nvPr/>
        </p:nvSpPr>
        <p:spPr>
          <a:xfrm>
            <a:off x="910902" y="2397883"/>
            <a:ext cx="5333144" cy="3624093"/>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PE" sz="1200" b="1" dirty="0">
                <a:solidFill>
                  <a:schemeClr val="tx1">
                    <a:lumMod val="50000"/>
                    <a:lumOff val="50000"/>
                  </a:schemeClr>
                </a:solidFill>
                <a:latin typeface="Century Gothic" panose="020B0502020202020204" pitchFamily="34" charset="0"/>
                <a:cs typeface="Calibri Light" panose="020F0302020204030204" pitchFamily="34" charset="0"/>
              </a:rPr>
              <a:t>OT 4467 Deportes </a:t>
            </a:r>
            <a:r>
              <a:rPr lang="es-PE" sz="1200" b="1" dirty="0" err="1">
                <a:solidFill>
                  <a:schemeClr val="tx1">
                    <a:lumMod val="50000"/>
                    <a:lumOff val="50000"/>
                  </a:schemeClr>
                </a:solidFill>
                <a:latin typeface="Century Gothic" panose="020B0502020202020204" pitchFamily="34" charset="0"/>
                <a:cs typeface="Calibri Light" panose="020F0302020204030204" pitchFamily="34" charset="0"/>
              </a:rPr>
              <a:t>Sparta</a:t>
            </a:r>
            <a:endParaRPr lang="es-PE" sz="1200" b="1" dirty="0">
              <a:solidFill>
                <a:schemeClr val="tx1">
                  <a:lumMod val="50000"/>
                  <a:lumOff val="50000"/>
                </a:schemeClr>
              </a:solidFill>
              <a:latin typeface="Century Gothic" panose="020B0502020202020204" pitchFamily="34" charset="0"/>
              <a:cs typeface="Calibri Light" panose="020F0302020204030204" pitchFamily="34" charset="0"/>
            </a:endParaRPr>
          </a:p>
          <a:p>
            <a:r>
              <a:rPr lang="es-PE" sz="1200" b="1" dirty="0" smtClean="0">
                <a:solidFill>
                  <a:schemeClr val="tx1">
                    <a:lumMod val="50000"/>
                    <a:lumOff val="50000"/>
                  </a:schemeClr>
                </a:solidFill>
                <a:latin typeface="Century Gothic" panose="020B0502020202020204" pitchFamily="34" charset="0"/>
                <a:cs typeface="Calibri Light" panose="020F0302020204030204" pitchFamily="34" charset="0"/>
              </a:rPr>
              <a:t>Causa: </a:t>
            </a:r>
            <a:r>
              <a:rPr lang="es-PE" sz="1200" dirty="0" smtClean="0">
                <a:solidFill>
                  <a:schemeClr val="tx1">
                    <a:lumMod val="50000"/>
                    <a:lumOff val="50000"/>
                  </a:schemeClr>
                </a:solidFill>
                <a:latin typeface="Century Gothic" panose="020B0502020202020204" pitchFamily="34" charset="0"/>
                <a:cs typeface="Calibri Light" panose="020F0302020204030204" pitchFamily="34" charset="0"/>
              </a:rPr>
              <a:t>Se instruyo el retiro de la carga encimando paletas sin autorización escrita del cliente, al realizar el encimado no se verifica que esta se realice de forma adecuada con el fin de no dañar la mercancía, lo que ocasiono fue que la carga llegue dañada al almacén del cliente.</a:t>
            </a:r>
          </a:p>
          <a:p>
            <a:r>
              <a:rPr lang="es-PE" sz="1200" b="1" dirty="0" smtClean="0">
                <a:solidFill>
                  <a:schemeClr val="tx1">
                    <a:lumMod val="50000"/>
                    <a:lumOff val="50000"/>
                  </a:schemeClr>
                </a:solidFill>
                <a:latin typeface="Century Gothic" panose="020B0502020202020204" pitchFamily="34" charset="0"/>
                <a:cs typeface="Calibri Light" panose="020F0302020204030204" pitchFamily="34" charset="0"/>
              </a:rPr>
              <a:t>Contingencia: </a:t>
            </a:r>
            <a:r>
              <a:rPr lang="es-PE" sz="1200" dirty="0" smtClean="0">
                <a:solidFill>
                  <a:schemeClr val="tx1">
                    <a:lumMod val="50000"/>
                    <a:lumOff val="50000"/>
                  </a:schemeClr>
                </a:solidFill>
                <a:latin typeface="Century Gothic" panose="020B0502020202020204" pitchFamily="34" charset="0"/>
                <a:cs typeface="Calibri Light" panose="020F0302020204030204" pitchFamily="34" charset="0"/>
              </a:rPr>
              <a:t>Cliente solicita se reconozca el valor del daño de la mercancía.</a:t>
            </a:r>
          </a:p>
          <a:p>
            <a:r>
              <a:rPr lang="es-PE" sz="1200" b="1" dirty="0" smtClean="0">
                <a:solidFill>
                  <a:schemeClr val="tx1">
                    <a:lumMod val="50000"/>
                    <a:lumOff val="50000"/>
                  </a:schemeClr>
                </a:solidFill>
                <a:latin typeface="Century Gothic" panose="020B0502020202020204" pitchFamily="34" charset="0"/>
                <a:cs typeface="Calibri Light" panose="020F0302020204030204" pitchFamily="34" charset="0"/>
              </a:rPr>
              <a:t>Medidas correctivas:</a:t>
            </a:r>
            <a:r>
              <a:rPr lang="es-PE" sz="1200" b="1" dirty="0">
                <a:solidFill>
                  <a:schemeClr val="tx1">
                    <a:lumMod val="50000"/>
                    <a:lumOff val="50000"/>
                  </a:schemeClr>
                </a:solidFill>
                <a:latin typeface="Century Gothic" panose="020B0502020202020204" pitchFamily="34" charset="0"/>
                <a:cs typeface="Calibri Light" panose="020F0302020204030204" pitchFamily="34" charset="0"/>
              </a:rPr>
              <a:t> </a:t>
            </a:r>
            <a:r>
              <a:rPr lang="es-PE" sz="1200" dirty="0" smtClean="0">
                <a:solidFill>
                  <a:schemeClr val="tx1">
                    <a:lumMod val="50000"/>
                    <a:lumOff val="50000"/>
                  </a:schemeClr>
                </a:solidFill>
                <a:latin typeface="Century Gothic" panose="020B0502020202020204" pitchFamily="34" charset="0"/>
                <a:cs typeface="Calibri Light" panose="020F0302020204030204" pitchFamily="34" charset="0"/>
              </a:rPr>
              <a:t>Se debe brindar a transporte las medidas de los bultos con el fin de asignar la unidad correcta, si se cuenta con unidad donde no se puede cargar todos los bultos es necesario contar con la autorización del ejecutivo por correo y este a su vez contar con la autorización del cliente por correo.</a:t>
            </a:r>
          </a:p>
          <a:p>
            <a:r>
              <a:rPr lang="es-PE" sz="1200" b="1" dirty="0" smtClean="0">
                <a:solidFill>
                  <a:schemeClr val="tx1">
                    <a:lumMod val="50000"/>
                    <a:lumOff val="50000"/>
                  </a:schemeClr>
                </a:solidFill>
                <a:latin typeface="Century Gothic" panose="020B0502020202020204" pitchFamily="34" charset="0"/>
                <a:cs typeface="Calibri Light" panose="020F0302020204030204" pitchFamily="34" charset="0"/>
              </a:rPr>
              <a:t>Aprendizajes:</a:t>
            </a:r>
            <a:r>
              <a:rPr lang="es-PE" sz="1200" dirty="0" smtClean="0">
                <a:solidFill>
                  <a:schemeClr val="tx1">
                    <a:lumMod val="50000"/>
                    <a:lumOff val="50000"/>
                  </a:schemeClr>
                </a:solidFill>
                <a:latin typeface="Century Gothic" panose="020B0502020202020204" pitchFamily="34" charset="0"/>
                <a:cs typeface="Calibri Light" panose="020F0302020204030204" pitchFamily="34" charset="0"/>
              </a:rPr>
              <a:t> Toda comunicación de las áreas internas debe ser concluida mediante correos si se inicia con llamadas telefónicas para evitar que la información o la instrucción se distorsione.</a:t>
            </a:r>
            <a:endParaRPr lang="es-PE" sz="1200" dirty="0">
              <a:solidFill>
                <a:schemeClr val="tx1">
                  <a:lumMod val="50000"/>
                  <a:lumOff val="50000"/>
                </a:schemeClr>
              </a:solidFill>
              <a:latin typeface="Century Gothic" panose="020B0502020202020204" pitchFamily="34" charset="0"/>
              <a:cs typeface="Calibri Light" panose="020F0302020204030204" pitchFamily="34" charset="0"/>
            </a:endParaRPr>
          </a:p>
        </p:txBody>
      </p:sp>
    </p:spTree>
    <p:extLst>
      <p:ext uri="{BB962C8B-B14F-4D97-AF65-F5344CB8AC3E}">
        <p14:creationId xmlns:p14="http://schemas.microsoft.com/office/powerpoint/2010/main" val="251812427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oogle Shape;123;p24">
            <a:extLst>
              <a:ext uri="{FF2B5EF4-FFF2-40B4-BE49-F238E27FC236}">
                <a16:creationId xmlns:a16="http://schemas.microsoft.com/office/drawing/2014/main" id="{63886216-63FE-E34F-BC55-B44BF4147C8A}"/>
              </a:ext>
            </a:extLst>
          </p:cNvPr>
          <p:cNvPicPr preferRelativeResize="0"/>
          <p:nvPr/>
        </p:nvPicPr>
        <p:blipFill rotWithShape="1">
          <a:blip r:embed="rId2">
            <a:alphaModFix/>
          </a:blip>
          <a:srcRect r="47103"/>
          <a:stretch/>
        </p:blipFill>
        <p:spPr>
          <a:xfrm flipH="1">
            <a:off x="6666812" y="-33700"/>
            <a:ext cx="5548937" cy="6925400"/>
          </a:xfrm>
          <a:prstGeom prst="rect">
            <a:avLst/>
          </a:prstGeom>
          <a:noFill/>
          <a:ln>
            <a:noFill/>
          </a:ln>
        </p:spPr>
      </p:pic>
      <p:sp>
        <p:nvSpPr>
          <p:cNvPr id="3" name="Google Shape;218;p28">
            <a:extLst>
              <a:ext uri="{FF2B5EF4-FFF2-40B4-BE49-F238E27FC236}">
                <a16:creationId xmlns:a16="http://schemas.microsoft.com/office/drawing/2014/main" id="{8F0B5C9E-137C-2F46-968C-632C6527C788}"/>
              </a:ext>
            </a:extLst>
          </p:cNvPr>
          <p:cNvSpPr/>
          <p:nvPr/>
        </p:nvSpPr>
        <p:spPr>
          <a:xfrm>
            <a:off x="-90412" y="954831"/>
            <a:ext cx="7158911" cy="1061420"/>
          </a:xfrm>
          <a:prstGeom prst="rect">
            <a:avLst/>
          </a:prstGeom>
          <a:solidFill>
            <a:srgbClr val="FFC807"/>
          </a:solidFill>
          <a:ln w="2857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219;p28">
            <a:extLst>
              <a:ext uri="{FF2B5EF4-FFF2-40B4-BE49-F238E27FC236}">
                <a16:creationId xmlns:a16="http://schemas.microsoft.com/office/drawing/2014/main" id="{0972ECB5-CFA2-A74E-A494-79352DDDECAF}"/>
              </a:ext>
            </a:extLst>
          </p:cNvPr>
          <p:cNvSpPr txBox="1">
            <a:spLocks/>
          </p:cNvSpPr>
          <p:nvPr/>
        </p:nvSpPr>
        <p:spPr>
          <a:xfrm>
            <a:off x="269954" y="1714105"/>
            <a:ext cx="6438178" cy="106142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sz="4000" b="1" dirty="0" err="1" smtClean="0">
                <a:solidFill>
                  <a:srgbClr val="0C5A9F"/>
                </a:solidFill>
                <a:latin typeface="Century Gothic" panose="020B0502020202020204" pitchFamily="34" charset="0"/>
              </a:rPr>
              <a:t>Validacion</a:t>
            </a:r>
            <a:r>
              <a:rPr lang="en-US" sz="4000" b="1" dirty="0" smtClean="0">
                <a:solidFill>
                  <a:srgbClr val="0C5A9F"/>
                </a:solidFill>
                <a:latin typeface="Century Gothic" panose="020B0502020202020204" pitchFamily="34" charset="0"/>
              </a:rPr>
              <a:t> CO</a:t>
            </a:r>
            <a:endParaRPr lang="en-US" sz="4000" b="1" dirty="0">
              <a:solidFill>
                <a:srgbClr val="0C5A9F"/>
              </a:solidFill>
              <a:latin typeface="Century Gothic" panose="020B0502020202020204" pitchFamily="34" charset="0"/>
            </a:endParaRPr>
          </a:p>
        </p:txBody>
      </p:sp>
      <p:cxnSp>
        <p:nvCxnSpPr>
          <p:cNvPr id="6" name="Google Shape;221;p28">
            <a:extLst>
              <a:ext uri="{FF2B5EF4-FFF2-40B4-BE49-F238E27FC236}">
                <a16:creationId xmlns:a16="http://schemas.microsoft.com/office/drawing/2014/main" id="{8D8E90BC-78E1-204C-846C-C5BDF1E570AF}"/>
              </a:ext>
            </a:extLst>
          </p:cNvPr>
          <p:cNvCxnSpPr/>
          <p:nvPr/>
        </p:nvCxnSpPr>
        <p:spPr>
          <a:xfrm rot="10800000">
            <a:off x="1052343" y="-33700"/>
            <a:ext cx="0" cy="1336824"/>
          </a:xfrm>
          <a:prstGeom prst="straightConnector1">
            <a:avLst/>
          </a:prstGeom>
          <a:noFill/>
          <a:ln w="28575" cap="flat" cmpd="sng">
            <a:solidFill>
              <a:srgbClr val="0C5A9F"/>
            </a:solidFill>
            <a:prstDash val="solid"/>
            <a:round/>
            <a:headEnd type="none" w="med" len="med"/>
            <a:tailEnd type="none" w="med" len="med"/>
          </a:ln>
        </p:spPr>
      </p:cxnSp>
      <p:grpSp>
        <p:nvGrpSpPr>
          <p:cNvPr id="7" name="Google Shape;222;p28">
            <a:extLst>
              <a:ext uri="{FF2B5EF4-FFF2-40B4-BE49-F238E27FC236}">
                <a16:creationId xmlns:a16="http://schemas.microsoft.com/office/drawing/2014/main" id="{D203BAB0-B525-3140-B917-77725757F8D3}"/>
              </a:ext>
            </a:extLst>
          </p:cNvPr>
          <p:cNvGrpSpPr/>
          <p:nvPr/>
        </p:nvGrpSpPr>
        <p:grpSpPr>
          <a:xfrm>
            <a:off x="1009560" y="1465832"/>
            <a:ext cx="85566" cy="598859"/>
            <a:chOff x="687750" y="1096650"/>
            <a:chExt cx="64500" cy="451421"/>
          </a:xfrm>
          <a:solidFill>
            <a:srgbClr val="0C5A9F"/>
          </a:solidFill>
        </p:grpSpPr>
        <p:sp>
          <p:nvSpPr>
            <p:cNvPr id="8" name="Google Shape;223;p28">
              <a:extLst>
                <a:ext uri="{FF2B5EF4-FFF2-40B4-BE49-F238E27FC236}">
                  <a16:creationId xmlns:a16="http://schemas.microsoft.com/office/drawing/2014/main" id="{9ED366CA-C05C-9149-B0E0-EFA1A6452E7D}"/>
                </a:ext>
              </a:extLst>
            </p:cNvPr>
            <p:cNvSpPr/>
            <p:nvPr/>
          </p:nvSpPr>
          <p:spPr>
            <a:xfrm>
              <a:off x="687750" y="1483571"/>
              <a:ext cx="64500" cy="645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24;p28">
              <a:extLst>
                <a:ext uri="{FF2B5EF4-FFF2-40B4-BE49-F238E27FC236}">
                  <a16:creationId xmlns:a16="http://schemas.microsoft.com/office/drawing/2014/main" id="{291ECD3D-850C-7F4F-9373-D55EAF248A3F}"/>
                </a:ext>
              </a:extLst>
            </p:cNvPr>
            <p:cNvSpPr/>
            <p:nvPr/>
          </p:nvSpPr>
          <p:spPr>
            <a:xfrm>
              <a:off x="687750" y="1290111"/>
              <a:ext cx="64500" cy="645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25;p28">
              <a:extLst>
                <a:ext uri="{FF2B5EF4-FFF2-40B4-BE49-F238E27FC236}">
                  <a16:creationId xmlns:a16="http://schemas.microsoft.com/office/drawing/2014/main" id="{08F4A11B-4C5C-5141-A16D-844219E7A8D7}"/>
                </a:ext>
              </a:extLst>
            </p:cNvPr>
            <p:cNvSpPr/>
            <p:nvPr/>
          </p:nvSpPr>
          <p:spPr>
            <a:xfrm>
              <a:off x="687750" y="1096650"/>
              <a:ext cx="64500" cy="645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5" name="Picture 14">
            <a:extLst>
              <a:ext uri="{FF2B5EF4-FFF2-40B4-BE49-F238E27FC236}">
                <a16:creationId xmlns:a16="http://schemas.microsoft.com/office/drawing/2014/main" id="{46F413E4-A6DA-EB46-B1C7-AF01835CC25F}"/>
              </a:ext>
            </a:extLst>
          </p:cNvPr>
          <p:cNvPicPr>
            <a:picLocks noChangeAspect="1"/>
          </p:cNvPicPr>
          <p:nvPr/>
        </p:nvPicPr>
        <p:blipFill>
          <a:blip r:embed="rId3"/>
          <a:stretch>
            <a:fillRect/>
          </a:stretch>
        </p:blipFill>
        <p:spPr>
          <a:xfrm>
            <a:off x="4592064" y="173287"/>
            <a:ext cx="1710879" cy="739375"/>
          </a:xfrm>
          <a:prstGeom prst="rect">
            <a:avLst/>
          </a:prstGeom>
        </p:spPr>
      </p:pic>
      <p:sp>
        <p:nvSpPr>
          <p:cNvPr id="16" name="Google Shape;206;p30">
            <a:extLst>
              <a:ext uri="{FF2B5EF4-FFF2-40B4-BE49-F238E27FC236}">
                <a16:creationId xmlns:a16="http://schemas.microsoft.com/office/drawing/2014/main" id="{4D064BAD-FF70-A748-9AF3-D17C4ADC243B}"/>
              </a:ext>
            </a:extLst>
          </p:cNvPr>
          <p:cNvSpPr txBox="1">
            <a:spLocks/>
          </p:cNvSpPr>
          <p:nvPr/>
        </p:nvSpPr>
        <p:spPr>
          <a:xfrm>
            <a:off x="269954" y="2527252"/>
            <a:ext cx="6032989" cy="3687937"/>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1200" b="1" dirty="0">
                <a:solidFill>
                  <a:schemeClr val="tx1">
                    <a:lumMod val="50000"/>
                    <a:lumOff val="50000"/>
                  </a:schemeClr>
                </a:solidFill>
                <a:latin typeface="Century Gothic" panose="020B0502020202020204" pitchFamily="34" charset="0"/>
                <a:cs typeface="Calibri Light" panose="020F0302020204030204" pitchFamily="34" charset="0"/>
              </a:rPr>
              <a:t>OT Varias Tiendas Peruanas</a:t>
            </a:r>
          </a:p>
          <a:p>
            <a:r>
              <a:rPr lang="es-PE" sz="1200" b="1" dirty="0" smtClean="0">
                <a:solidFill>
                  <a:schemeClr val="tx1">
                    <a:lumMod val="50000"/>
                    <a:lumOff val="50000"/>
                  </a:schemeClr>
                </a:solidFill>
                <a:latin typeface="Century Gothic" panose="020B0502020202020204" pitchFamily="34" charset="0"/>
                <a:cs typeface="Calibri Light" panose="020F0302020204030204" pitchFamily="34" charset="0"/>
              </a:rPr>
              <a:t>Causa: </a:t>
            </a:r>
            <a:r>
              <a:rPr lang="es-PE" sz="1200" dirty="0" smtClean="0">
                <a:solidFill>
                  <a:schemeClr val="tx1">
                    <a:lumMod val="50000"/>
                    <a:lumOff val="50000"/>
                  </a:schemeClr>
                </a:solidFill>
                <a:latin typeface="Century Gothic" panose="020B0502020202020204" pitchFamily="34" charset="0"/>
                <a:cs typeface="Calibri Light" panose="020F0302020204030204" pitchFamily="34" charset="0"/>
              </a:rPr>
              <a:t>Se debe realizar una correcta conciliación del CO a tiempo, antes de pasar a la validación del revisor </a:t>
            </a:r>
            <a:r>
              <a:rPr lang="es-PE" sz="1200" dirty="0">
                <a:solidFill>
                  <a:schemeClr val="tx1">
                    <a:lumMod val="50000"/>
                    <a:lumOff val="50000"/>
                  </a:schemeClr>
                </a:solidFill>
                <a:latin typeface="Century Gothic" panose="020B0502020202020204" pitchFamily="34" charset="0"/>
                <a:cs typeface="Calibri Light" panose="020F0302020204030204" pitchFamily="34" charset="0"/>
              </a:rPr>
              <a:t>con el fin de modificar los </a:t>
            </a:r>
            <a:r>
              <a:rPr lang="es-PE" sz="1200" dirty="0" err="1" smtClean="0">
                <a:solidFill>
                  <a:schemeClr val="tx1">
                    <a:lumMod val="50000"/>
                    <a:lumOff val="50000"/>
                  </a:schemeClr>
                </a:solidFill>
                <a:latin typeface="Century Gothic" panose="020B0502020202020204" pitchFamily="34" charset="0"/>
                <a:cs typeface="Calibri Light" panose="020F0302020204030204" pitchFamily="34" charset="0"/>
              </a:rPr>
              <a:t>draft</a:t>
            </a:r>
            <a:r>
              <a:rPr lang="es-PE" sz="1200" dirty="0" smtClean="0">
                <a:solidFill>
                  <a:schemeClr val="tx1">
                    <a:lumMod val="50000"/>
                    <a:lumOff val="50000"/>
                  </a:schemeClr>
                </a:solidFill>
                <a:latin typeface="Century Gothic" panose="020B0502020202020204" pitchFamily="34" charset="0"/>
                <a:cs typeface="Calibri Light" panose="020F0302020204030204" pitchFamily="34" charset="0"/>
              </a:rPr>
              <a:t> del CO ni bien se </a:t>
            </a:r>
            <a:r>
              <a:rPr lang="es-PE" sz="1200" dirty="0" err="1" smtClean="0">
                <a:solidFill>
                  <a:schemeClr val="tx1">
                    <a:lumMod val="50000"/>
                    <a:lumOff val="50000"/>
                  </a:schemeClr>
                </a:solidFill>
                <a:latin typeface="Century Gothic" panose="020B0502020202020204" pitchFamily="34" charset="0"/>
                <a:cs typeface="Calibri Light" panose="020F0302020204030204" pitchFamily="34" charset="0"/>
              </a:rPr>
              <a:t>recepcione</a:t>
            </a:r>
            <a:r>
              <a:rPr lang="es-PE" sz="1200" dirty="0" smtClean="0">
                <a:solidFill>
                  <a:schemeClr val="tx1">
                    <a:lumMod val="50000"/>
                    <a:lumOff val="50000"/>
                  </a:schemeClr>
                </a:solidFill>
                <a:latin typeface="Century Gothic" panose="020B0502020202020204" pitchFamily="34" charset="0"/>
                <a:cs typeface="Calibri Light" panose="020F0302020204030204" pitchFamily="34" charset="0"/>
              </a:rPr>
              <a:t>, por la rapidez de su proceso como por ejemplo TPSA que es del tipo </a:t>
            </a:r>
            <a:r>
              <a:rPr lang="es-PE" sz="1200" dirty="0" err="1" smtClean="0">
                <a:solidFill>
                  <a:schemeClr val="tx1">
                    <a:lumMod val="50000"/>
                    <a:lumOff val="50000"/>
                  </a:schemeClr>
                </a:solidFill>
                <a:latin typeface="Century Gothic" panose="020B0502020202020204" pitchFamily="34" charset="0"/>
                <a:cs typeface="Calibri Light" panose="020F0302020204030204" pitchFamily="34" charset="0"/>
              </a:rPr>
              <a:t>retail</a:t>
            </a:r>
            <a:r>
              <a:rPr lang="es-PE" sz="1200" dirty="0">
                <a:solidFill>
                  <a:schemeClr val="tx1">
                    <a:lumMod val="50000"/>
                    <a:lumOff val="50000"/>
                  </a:schemeClr>
                </a:solidFill>
                <a:latin typeface="Century Gothic" panose="020B0502020202020204" pitchFamily="34" charset="0"/>
                <a:cs typeface="Calibri Light" panose="020F0302020204030204" pitchFamily="34" charset="0"/>
              </a:rPr>
              <a:t> </a:t>
            </a:r>
            <a:r>
              <a:rPr lang="es-PE" sz="1200" dirty="0" smtClean="0">
                <a:solidFill>
                  <a:schemeClr val="tx1">
                    <a:lumMod val="50000"/>
                    <a:lumOff val="50000"/>
                  </a:schemeClr>
                </a:solidFill>
                <a:latin typeface="Century Gothic" panose="020B0502020202020204" pitchFamily="34" charset="0"/>
                <a:cs typeface="Calibri Light" panose="020F0302020204030204" pitchFamily="34" charset="0"/>
              </a:rPr>
              <a:t>(venta </a:t>
            </a:r>
            <a:r>
              <a:rPr lang="es-PE" sz="1200" dirty="0">
                <a:solidFill>
                  <a:schemeClr val="tx1">
                    <a:lumMod val="50000"/>
                    <a:lumOff val="50000"/>
                  </a:schemeClr>
                </a:solidFill>
                <a:latin typeface="Century Gothic" panose="020B0502020202020204" pitchFamily="34" charset="0"/>
                <a:cs typeface="Calibri Light" panose="020F0302020204030204" pitchFamily="34" charset="0"/>
              </a:rPr>
              <a:t>directa de productos en pequeñas cantidades al cliente final  para uso y/o consumo </a:t>
            </a:r>
            <a:r>
              <a:rPr lang="es-PE" sz="1200" dirty="0" smtClean="0">
                <a:solidFill>
                  <a:schemeClr val="tx1">
                    <a:lumMod val="50000"/>
                    <a:lumOff val="50000"/>
                  </a:schemeClr>
                </a:solidFill>
                <a:latin typeface="Century Gothic" panose="020B0502020202020204" pitchFamily="34" charset="0"/>
                <a:cs typeface="Calibri Light" panose="020F0302020204030204" pitchFamily="34" charset="0"/>
              </a:rPr>
              <a:t>propio), donde el proceso debe ser inmediato, por ello la importancia de procesar las solicitudes de revisión ni bien se </a:t>
            </a:r>
            <a:r>
              <a:rPr lang="es-PE" sz="1200" dirty="0" err="1" smtClean="0">
                <a:solidFill>
                  <a:schemeClr val="tx1">
                    <a:lumMod val="50000"/>
                    <a:lumOff val="50000"/>
                  </a:schemeClr>
                </a:solidFill>
                <a:latin typeface="Century Gothic" panose="020B0502020202020204" pitchFamily="34" charset="0"/>
                <a:cs typeface="Calibri Light" panose="020F0302020204030204" pitchFamily="34" charset="0"/>
              </a:rPr>
              <a:t>recepcione</a:t>
            </a:r>
            <a:r>
              <a:rPr lang="es-PE" sz="1200" dirty="0" smtClean="0">
                <a:solidFill>
                  <a:schemeClr val="tx1">
                    <a:lumMod val="50000"/>
                    <a:lumOff val="50000"/>
                  </a:schemeClr>
                </a:solidFill>
                <a:latin typeface="Century Gothic" panose="020B0502020202020204" pitchFamily="34" charset="0"/>
                <a:cs typeface="Calibri Light" panose="020F0302020204030204" pitchFamily="34" charset="0"/>
              </a:rPr>
              <a:t>, pasar avance de inmediato para cumplir con los tiempos.</a:t>
            </a:r>
            <a:endParaRPr lang="es-PE" sz="1200" dirty="0">
              <a:solidFill>
                <a:schemeClr val="tx1">
                  <a:lumMod val="50000"/>
                  <a:lumOff val="50000"/>
                </a:schemeClr>
              </a:solidFill>
              <a:latin typeface="Century Gothic" panose="020B0502020202020204" pitchFamily="34" charset="0"/>
              <a:cs typeface="Calibri Light" panose="020F0302020204030204" pitchFamily="34" charset="0"/>
            </a:endParaRPr>
          </a:p>
          <a:p>
            <a:r>
              <a:rPr lang="es-PE" sz="1200" b="1" dirty="0">
                <a:solidFill>
                  <a:schemeClr val="tx1">
                    <a:lumMod val="50000"/>
                    <a:lumOff val="50000"/>
                  </a:schemeClr>
                </a:solidFill>
                <a:latin typeface="Century Gothic" panose="020B0502020202020204" pitchFamily="34" charset="0"/>
                <a:cs typeface="Calibri Light" panose="020F0302020204030204" pitchFamily="34" charset="0"/>
              </a:rPr>
              <a:t>Contingencia</a:t>
            </a:r>
            <a:r>
              <a:rPr lang="es-PE" sz="1200" dirty="0" smtClean="0">
                <a:solidFill>
                  <a:schemeClr val="tx1">
                    <a:lumMod val="50000"/>
                    <a:lumOff val="50000"/>
                  </a:schemeClr>
                </a:solidFill>
                <a:latin typeface="Century Gothic" panose="020B0502020202020204" pitchFamily="34" charset="0"/>
                <a:cs typeface="Calibri Light" panose="020F0302020204030204" pitchFamily="34" charset="0"/>
              </a:rPr>
              <a:t>: Una incorrecta conciliación del CO genera que no se pueda aplicar el CO para liberar </a:t>
            </a:r>
            <a:r>
              <a:rPr lang="es-PE" sz="1200" dirty="0" err="1" smtClean="0">
                <a:solidFill>
                  <a:schemeClr val="tx1">
                    <a:lumMod val="50000"/>
                    <a:lumOff val="50000"/>
                  </a:schemeClr>
                </a:solidFill>
                <a:latin typeface="Century Gothic" panose="020B0502020202020204" pitchFamily="34" charset="0"/>
                <a:cs typeface="Calibri Light" panose="020F0302020204030204" pitchFamily="34" charset="0"/>
              </a:rPr>
              <a:t>adv</a:t>
            </a:r>
            <a:r>
              <a:rPr lang="es-PE" sz="1200" dirty="0" smtClean="0">
                <a:solidFill>
                  <a:schemeClr val="tx1">
                    <a:lumMod val="50000"/>
                    <a:lumOff val="50000"/>
                  </a:schemeClr>
                </a:solidFill>
                <a:latin typeface="Century Gothic" panose="020B0502020202020204" pitchFamily="34" charset="0"/>
                <a:cs typeface="Calibri Light" panose="020F0302020204030204" pitchFamily="34" charset="0"/>
              </a:rPr>
              <a:t>, el cliente tenga que pagar los derechos y en muchos casos </a:t>
            </a:r>
            <a:r>
              <a:rPr lang="es-PE" sz="1200" dirty="0" err="1" smtClean="0">
                <a:solidFill>
                  <a:schemeClr val="tx1">
                    <a:lumMod val="50000"/>
                    <a:lumOff val="50000"/>
                  </a:schemeClr>
                </a:solidFill>
                <a:latin typeface="Century Gothic" panose="020B0502020202020204" pitchFamily="34" charset="0"/>
                <a:cs typeface="Calibri Light" panose="020F0302020204030204" pitchFamily="34" charset="0"/>
              </a:rPr>
              <a:t>exiga</a:t>
            </a:r>
            <a:r>
              <a:rPr lang="es-PE" sz="1200" dirty="0" smtClean="0">
                <a:solidFill>
                  <a:schemeClr val="tx1">
                    <a:lumMod val="50000"/>
                    <a:lumOff val="50000"/>
                  </a:schemeClr>
                </a:solidFill>
                <a:latin typeface="Century Gothic" panose="020B0502020202020204" pitchFamily="34" charset="0"/>
                <a:cs typeface="Calibri Light" panose="020F0302020204030204" pitchFamily="34" charset="0"/>
              </a:rPr>
              <a:t> que CLI los pague hasta que se concluya la devolución de parte de SUNAT, que aduana te pueda fiscalizar. </a:t>
            </a:r>
          </a:p>
          <a:p>
            <a:r>
              <a:rPr lang="es-PE" sz="1200" b="1" dirty="0" smtClean="0">
                <a:solidFill>
                  <a:schemeClr val="tx1">
                    <a:lumMod val="50000"/>
                    <a:lumOff val="50000"/>
                  </a:schemeClr>
                </a:solidFill>
                <a:latin typeface="Century Gothic" panose="020B0502020202020204" pitchFamily="34" charset="0"/>
                <a:cs typeface="Calibri Light" panose="020F0302020204030204" pitchFamily="34" charset="0"/>
              </a:rPr>
              <a:t>Medidas correctivas: </a:t>
            </a:r>
            <a:r>
              <a:rPr lang="es-PE" sz="1200" dirty="0" smtClean="0">
                <a:solidFill>
                  <a:schemeClr val="tx1">
                    <a:lumMod val="50000"/>
                    <a:lumOff val="50000"/>
                  </a:schemeClr>
                </a:solidFill>
                <a:latin typeface="Century Gothic" panose="020B0502020202020204" pitchFamily="34" charset="0"/>
                <a:cs typeface="Calibri Light" panose="020F0302020204030204" pitchFamily="34" charset="0"/>
              </a:rPr>
              <a:t>Tomar concentración al momento de la conciliación, saber identificar los errores del CO, prestar atención a las capacitaciones.</a:t>
            </a:r>
          </a:p>
          <a:p>
            <a:r>
              <a:rPr lang="es-PE" sz="1200" b="1" dirty="0">
                <a:solidFill>
                  <a:schemeClr val="tx1">
                    <a:lumMod val="50000"/>
                    <a:lumOff val="50000"/>
                  </a:schemeClr>
                </a:solidFill>
                <a:latin typeface="Century Gothic" panose="020B0502020202020204" pitchFamily="34" charset="0"/>
                <a:cs typeface="Calibri Light" panose="020F0302020204030204" pitchFamily="34" charset="0"/>
              </a:rPr>
              <a:t>Aprendizajes: </a:t>
            </a:r>
            <a:r>
              <a:rPr lang="es-PE" sz="1200" dirty="0" smtClean="0">
                <a:solidFill>
                  <a:schemeClr val="tx1">
                    <a:lumMod val="50000"/>
                    <a:lumOff val="50000"/>
                  </a:schemeClr>
                </a:solidFill>
                <a:latin typeface="Century Gothic" panose="020B0502020202020204" pitchFamily="34" charset="0"/>
                <a:cs typeface="Calibri Light" panose="020F0302020204030204" pitchFamily="34" charset="0"/>
              </a:rPr>
              <a:t>Cada vez se </a:t>
            </a:r>
            <a:r>
              <a:rPr lang="es-PE" sz="1200" dirty="0">
                <a:solidFill>
                  <a:schemeClr val="tx1">
                    <a:lumMod val="50000"/>
                    <a:lumOff val="50000"/>
                  </a:schemeClr>
                </a:solidFill>
                <a:latin typeface="Century Gothic" panose="020B0502020202020204" pitchFamily="34" charset="0"/>
                <a:cs typeface="Calibri Light" panose="020F0302020204030204" pitchFamily="34" charset="0"/>
              </a:rPr>
              <a:t>va tomando conocimiento de nuevos </a:t>
            </a:r>
            <a:r>
              <a:rPr lang="es-PE" sz="1200" dirty="0" smtClean="0">
                <a:solidFill>
                  <a:schemeClr val="tx1">
                    <a:lumMod val="50000"/>
                    <a:lumOff val="50000"/>
                  </a:schemeClr>
                </a:solidFill>
                <a:latin typeface="Century Gothic" panose="020B0502020202020204" pitchFamily="34" charset="0"/>
                <a:cs typeface="Calibri Light" panose="020F0302020204030204" pitchFamily="34" charset="0"/>
              </a:rPr>
              <a:t>cambios en el proceso, informes que aduana emite y que CLI transmite a todos, con el fin de poder dar un soporte adecuado a los clientes.</a:t>
            </a:r>
            <a:endParaRPr lang="es-PE" sz="1200" dirty="0">
              <a:solidFill>
                <a:schemeClr val="tx1">
                  <a:lumMod val="50000"/>
                  <a:lumOff val="50000"/>
                </a:schemeClr>
              </a:solidFill>
              <a:latin typeface="Century Gothic" panose="020B0502020202020204" pitchFamily="34" charset="0"/>
              <a:cs typeface="Calibri Light" panose="020F0302020204030204" pitchFamily="34" charset="0"/>
            </a:endParaRPr>
          </a:p>
          <a:p>
            <a:endParaRPr lang="es-PE" sz="1200" dirty="0">
              <a:solidFill>
                <a:schemeClr val="tx1">
                  <a:lumMod val="50000"/>
                  <a:lumOff val="50000"/>
                </a:schemeClr>
              </a:solidFill>
              <a:latin typeface="Century Gothic" panose="020B0502020202020204" pitchFamily="34" charset="0"/>
              <a:cs typeface="Calibri Light" panose="020F0302020204030204" pitchFamily="34" charset="0"/>
            </a:endParaRPr>
          </a:p>
        </p:txBody>
      </p:sp>
    </p:spTree>
    <p:extLst>
      <p:ext uri="{BB962C8B-B14F-4D97-AF65-F5344CB8AC3E}">
        <p14:creationId xmlns:p14="http://schemas.microsoft.com/office/powerpoint/2010/main" val="20971965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pic>
        <p:nvPicPr>
          <p:cNvPr id="3" name="Picture 2" descr="A picture containing sky, outdoor, boat, ship&#10;&#10;Description automatically generated">
            <a:extLst>
              <a:ext uri="{FF2B5EF4-FFF2-40B4-BE49-F238E27FC236}">
                <a16:creationId xmlns:a16="http://schemas.microsoft.com/office/drawing/2014/main" id="{9E40DE47-21F5-C24A-A3ED-8807EAD204FA}"/>
              </a:ext>
            </a:extLst>
          </p:cNvPr>
          <p:cNvPicPr>
            <a:picLocks noChangeAspect="1"/>
          </p:cNvPicPr>
          <p:nvPr/>
        </p:nvPicPr>
        <p:blipFill rotWithShape="1">
          <a:blip r:embed="rId3"/>
          <a:srcRect l="9705" t="809" r="49623" b="809"/>
          <a:stretch/>
        </p:blipFill>
        <p:spPr>
          <a:xfrm>
            <a:off x="7175501" y="0"/>
            <a:ext cx="5016498" cy="6858000"/>
          </a:xfrm>
          <a:prstGeom prst="rect">
            <a:avLst/>
          </a:prstGeom>
          <a:ln>
            <a:noFill/>
          </a:ln>
        </p:spPr>
      </p:pic>
      <p:sp>
        <p:nvSpPr>
          <p:cNvPr id="8" name="Google Shape;124;p24">
            <a:extLst>
              <a:ext uri="{FF2B5EF4-FFF2-40B4-BE49-F238E27FC236}">
                <a16:creationId xmlns:a16="http://schemas.microsoft.com/office/drawing/2014/main" id="{60F000E6-FFA3-5646-8781-26340FB448A0}"/>
              </a:ext>
            </a:extLst>
          </p:cNvPr>
          <p:cNvSpPr/>
          <p:nvPr/>
        </p:nvSpPr>
        <p:spPr>
          <a:xfrm rot="5400000">
            <a:off x="6448509" y="1547365"/>
            <a:ext cx="3952068" cy="3988000"/>
          </a:xfrm>
          <a:prstGeom prst="rect">
            <a:avLst/>
          </a:prstGeom>
          <a:solidFill>
            <a:srgbClr val="0C5A9F">
              <a:alpha val="86160"/>
            </a:srgbClr>
          </a:solidFill>
          <a:ln>
            <a:noFill/>
          </a:ln>
        </p:spPr>
        <p:txBody>
          <a:bodyPr spcFirstLastPara="1" wrap="square" lIns="121900" tIns="121900" rIns="121900" bIns="121900" anchor="ctr" anchorCtr="0">
            <a:noAutofit/>
          </a:bodyPr>
          <a:lstStyle/>
          <a:p>
            <a:endParaRPr sz="2400"/>
          </a:p>
        </p:txBody>
      </p:sp>
      <p:sp>
        <p:nvSpPr>
          <p:cNvPr id="9" name="Google Shape;127;p24">
            <a:extLst>
              <a:ext uri="{FF2B5EF4-FFF2-40B4-BE49-F238E27FC236}">
                <a16:creationId xmlns:a16="http://schemas.microsoft.com/office/drawing/2014/main" id="{9C9EB92E-E960-3D4A-A373-CC9BFFB21719}"/>
              </a:ext>
            </a:extLst>
          </p:cNvPr>
          <p:cNvSpPr/>
          <p:nvPr/>
        </p:nvSpPr>
        <p:spPr>
          <a:xfrm rot="-5400000" flipH="1">
            <a:off x="-1734636" y="3299965"/>
            <a:ext cx="3952068" cy="482795"/>
          </a:xfrm>
          <a:prstGeom prst="rect">
            <a:avLst/>
          </a:prstGeom>
          <a:solidFill>
            <a:srgbClr val="FFC807"/>
          </a:solidFill>
          <a:ln>
            <a:noFill/>
          </a:ln>
        </p:spPr>
        <p:txBody>
          <a:bodyPr spcFirstLastPara="1" wrap="square" lIns="121900" tIns="121900" rIns="121900" bIns="121900" anchor="ctr" anchorCtr="0">
            <a:noAutofit/>
          </a:bodyPr>
          <a:lstStyle/>
          <a:p>
            <a:endParaRPr sz="2400"/>
          </a:p>
        </p:txBody>
      </p:sp>
      <p:sp>
        <p:nvSpPr>
          <p:cNvPr id="22" name="Google Shape;219;p28">
            <a:extLst>
              <a:ext uri="{FF2B5EF4-FFF2-40B4-BE49-F238E27FC236}">
                <a16:creationId xmlns:a16="http://schemas.microsoft.com/office/drawing/2014/main" id="{7ADC0CDB-CD20-5648-B749-C03E7604E6A2}"/>
              </a:ext>
            </a:extLst>
          </p:cNvPr>
          <p:cNvSpPr txBox="1">
            <a:spLocks/>
          </p:cNvSpPr>
          <p:nvPr/>
        </p:nvSpPr>
        <p:spPr>
          <a:xfrm>
            <a:off x="743932" y="1733716"/>
            <a:ext cx="5291108" cy="1189563"/>
          </a:xfrm>
          <a:prstGeom prst="rect">
            <a:avLst/>
          </a:prstGeom>
        </p:spPr>
        <p:txBody>
          <a:bodyPr spcFirstLastPara="1" wrap="square" lIns="91425" tIns="91425" rIns="91425" bIns="91425"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err="1" smtClean="0">
                <a:solidFill>
                  <a:srgbClr val="0C5A9F"/>
                </a:solidFill>
                <a:latin typeface="Century Gothic" panose="020B0502020202020204" pitchFamily="34" charset="0"/>
              </a:rPr>
              <a:t>Despacho</a:t>
            </a:r>
            <a:r>
              <a:rPr lang="en-US" sz="3200" b="1" dirty="0" smtClean="0">
                <a:solidFill>
                  <a:srgbClr val="0C5A9F"/>
                </a:solidFill>
                <a:latin typeface="Century Gothic" panose="020B0502020202020204" pitchFamily="34" charset="0"/>
              </a:rPr>
              <a:t> </a:t>
            </a:r>
            <a:r>
              <a:rPr lang="en-US" sz="3200" b="1" dirty="0" err="1" smtClean="0">
                <a:solidFill>
                  <a:srgbClr val="0C5A9F"/>
                </a:solidFill>
                <a:latin typeface="Century Gothic" panose="020B0502020202020204" pitchFamily="34" charset="0"/>
              </a:rPr>
              <a:t>pendiente</a:t>
            </a:r>
            <a:r>
              <a:rPr lang="en-US" sz="3200" b="1" dirty="0" smtClean="0">
                <a:solidFill>
                  <a:srgbClr val="0C5A9F"/>
                </a:solidFill>
                <a:latin typeface="Century Gothic" panose="020B0502020202020204" pitchFamily="34" charset="0"/>
              </a:rPr>
              <a:t> de </a:t>
            </a:r>
            <a:r>
              <a:rPr lang="en-US" sz="3200" b="1" dirty="0" err="1" smtClean="0">
                <a:solidFill>
                  <a:srgbClr val="0C5A9F"/>
                </a:solidFill>
                <a:latin typeface="Century Gothic" panose="020B0502020202020204" pitchFamily="34" charset="0"/>
              </a:rPr>
              <a:t>levante</a:t>
            </a:r>
            <a:r>
              <a:rPr lang="en-US" sz="3200" b="1" dirty="0" smtClean="0">
                <a:solidFill>
                  <a:srgbClr val="0C5A9F"/>
                </a:solidFill>
                <a:latin typeface="Century Gothic" panose="020B0502020202020204" pitchFamily="34" charset="0"/>
              </a:rPr>
              <a:t> y </a:t>
            </a:r>
            <a:r>
              <a:rPr lang="en-US" sz="3200" b="1" dirty="0" err="1" smtClean="0">
                <a:solidFill>
                  <a:srgbClr val="0C5A9F"/>
                </a:solidFill>
                <a:latin typeface="Century Gothic" panose="020B0502020202020204" pitchFamily="34" charset="0"/>
              </a:rPr>
              <a:t>sobrestadía</a:t>
            </a:r>
            <a:endParaRPr lang="en-US" sz="3200" b="1" dirty="0">
              <a:solidFill>
                <a:srgbClr val="0C5A9F"/>
              </a:solidFill>
              <a:latin typeface="Century Gothic" panose="020B0502020202020204" pitchFamily="34" charset="0"/>
            </a:endParaRPr>
          </a:p>
        </p:txBody>
      </p:sp>
      <p:pic>
        <p:nvPicPr>
          <p:cNvPr id="12" name="Picture 11" descr="Logo, company name&#10;&#10;Description automatically generated">
            <a:extLst>
              <a:ext uri="{FF2B5EF4-FFF2-40B4-BE49-F238E27FC236}">
                <a16:creationId xmlns:a16="http://schemas.microsoft.com/office/drawing/2014/main" id="{6A0514F6-30BB-424A-9762-116C7AB9E23A}"/>
              </a:ext>
            </a:extLst>
          </p:cNvPr>
          <p:cNvPicPr>
            <a:picLocks noChangeAspect="1"/>
          </p:cNvPicPr>
          <p:nvPr/>
        </p:nvPicPr>
        <p:blipFill>
          <a:blip r:embed="rId4"/>
          <a:stretch>
            <a:fillRect/>
          </a:stretch>
        </p:blipFill>
        <p:spPr>
          <a:xfrm>
            <a:off x="1924724" y="561913"/>
            <a:ext cx="2561099" cy="1204023"/>
          </a:xfrm>
          <a:prstGeom prst="rect">
            <a:avLst/>
          </a:prstGeom>
        </p:spPr>
      </p:pic>
      <p:pic>
        <p:nvPicPr>
          <p:cNvPr id="2" name="Picture 1">
            <a:extLst>
              <a:ext uri="{FF2B5EF4-FFF2-40B4-BE49-F238E27FC236}">
                <a16:creationId xmlns:a16="http://schemas.microsoft.com/office/drawing/2014/main" id="{5F690E54-050E-6049-B595-67E526340307}"/>
              </a:ext>
            </a:extLst>
          </p:cNvPr>
          <p:cNvPicPr>
            <a:picLocks noChangeAspect="1"/>
          </p:cNvPicPr>
          <p:nvPr/>
        </p:nvPicPr>
        <p:blipFill>
          <a:blip r:embed="rId5"/>
          <a:stretch>
            <a:fillRect/>
          </a:stretch>
        </p:blipFill>
        <p:spPr>
          <a:xfrm>
            <a:off x="7544313" y="2662701"/>
            <a:ext cx="1760460" cy="1757322"/>
          </a:xfrm>
          <a:prstGeom prst="rect">
            <a:avLst/>
          </a:prstGeom>
        </p:spPr>
      </p:pic>
      <p:grpSp>
        <p:nvGrpSpPr>
          <p:cNvPr id="10" name="Group 9">
            <a:extLst>
              <a:ext uri="{FF2B5EF4-FFF2-40B4-BE49-F238E27FC236}">
                <a16:creationId xmlns:a16="http://schemas.microsoft.com/office/drawing/2014/main" id="{36C3B553-4F2E-5D4F-84EF-A161EC466955}"/>
              </a:ext>
            </a:extLst>
          </p:cNvPr>
          <p:cNvGrpSpPr/>
          <p:nvPr/>
        </p:nvGrpSpPr>
        <p:grpSpPr>
          <a:xfrm>
            <a:off x="1116218" y="6157974"/>
            <a:ext cx="4579719" cy="502307"/>
            <a:chOff x="7165379" y="5734228"/>
            <a:chExt cx="4579719" cy="502307"/>
          </a:xfrm>
        </p:grpSpPr>
        <p:sp>
          <p:nvSpPr>
            <p:cNvPr id="13" name="object 6">
              <a:extLst>
                <a:ext uri="{FF2B5EF4-FFF2-40B4-BE49-F238E27FC236}">
                  <a16:creationId xmlns:a16="http://schemas.microsoft.com/office/drawing/2014/main" id="{AD3D62B4-F6BC-084B-A965-AAC1A4D6A2B5}"/>
                </a:ext>
              </a:extLst>
            </p:cNvPr>
            <p:cNvSpPr/>
            <p:nvPr/>
          </p:nvSpPr>
          <p:spPr>
            <a:xfrm>
              <a:off x="7165379" y="5738514"/>
              <a:ext cx="4191687" cy="498021"/>
            </a:xfrm>
            <a:prstGeom prst="rect">
              <a:avLst/>
            </a:prstGeom>
            <a:blipFill>
              <a:blip r:embed="rId6" cstate="print"/>
              <a:stretch>
                <a:fillRect/>
              </a:stretch>
            </a:blipFill>
          </p:spPr>
          <p:txBody>
            <a:bodyPr wrap="square" lIns="0" tIns="0" rIns="0" bIns="0" rtlCol="0"/>
            <a:lstStyle/>
            <a:p>
              <a:endParaRPr dirty="0"/>
            </a:p>
          </p:txBody>
        </p:sp>
        <p:pic>
          <p:nvPicPr>
            <p:cNvPr id="14" name="Picture 13" descr="Logo, company name&#10;&#10;Description automatically generated">
              <a:extLst>
                <a:ext uri="{FF2B5EF4-FFF2-40B4-BE49-F238E27FC236}">
                  <a16:creationId xmlns:a16="http://schemas.microsoft.com/office/drawing/2014/main" id="{B1DEEEA0-182E-2D49-B065-9ED706678331}"/>
                </a:ext>
              </a:extLst>
            </p:cNvPr>
            <p:cNvPicPr>
              <a:picLocks noChangeAspect="1"/>
            </p:cNvPicPr>
            <p:nvPr/>
          </p:nvPicPr>
          <p:blipFill>
            <a:blip r:embed="rId7"/>
            <a:stretch>
              <a:fillRect/>
            </a:stretch>
          </p:blipFill>
          <p:spPr>
            <a:xfrm>
              <a:off x="11447435" y="5734228"/>
              <a:ext cx="297663" cy="425003"/>
            </a:xfrm>
            <a:prstGeom prst="rect">
              <a:avLst/>
            </a:prstGeom>
          </p:spPr>
        </p:pic>
      </p:grpSp>
      <p:sp>
        <p:nvSpPr>
          <p:cNvPr id="15" name="Google Shape;206;p30">
            <a:extLst>
              <a:ext uri="{FF2B5EF4-FFF2-40B4-BE49-F238E27FC236}">
                <a16:creationId xmlns:a16="http://schemas.microsoft.com/office/drawing/2014/main" id="{4B0EB29E-735C-4843-8166-D99A8AF5713B}"/>
              </a:ext>
            </a:extLst>
          </p:cNvPr>
          <p:cNvSpPr txBox="1">
            <a:spLocks/>
          </p:cNvSpPr>
          <p:nvPr/>
        </p:nvSpPr>
        <p:spPr>
          <a:xfrm>
            <a:off x="584907" y="2630166"/>
            <a:ext cx="5743525" cy="3499560"/>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PE" sz="1200" b="1" dirty="0" smtClean="0">
                <a:solidFill>
                  <a:schemeClr val="tx1">
                    <a:lumMod val="50000"/>
                    <a:lumOff val="50000"/>
                  </a:schemeClr>
                </a:solidFill>
                <a:latin typeface="Century Gothic" panose="020B0502020202020204" pitchFamily="34" charset="0"/>
                <a:cs typeface="Calibri Light" panose="020F0302020204030204" pitchFamily="34" charset="0"/>
              </a:rPr>
              <a:t>OT 11102 </a:t>
            </a:r>
            <a:r>
              <a:rPr lang="es-PE" sz="1200" b="1" dirty="0" err="1" smtClean="0">
                <a:solidFill>
                  <a:schemeClr val="tx1">
                    <a:lumMod val="50000"/>
                    <a:lumOff val="50000"/>
                  </a:schemeClr>
                </a:solidFill>
                <a:latin typeface="Century Gothic" panose="020B0502020202020204" pitchFamily="34" charset="0"/>
                <a:cs typeface="Calibri Light" panose="020F0302020204030204" pitchFamily="34" charset="0"/>
              </a:rPr>
              <a:t>Homecenters</a:t>
            </a:r>
            <a:r>
              <a:rPr lang="es-PE" sz="1200" b="1" dirty="0" smtClean="0">
                <a:solidFill>
                  <a:schemeClr val="tx1">
                    <a:lumMod val="50000"/>
                    <a:lumOff val="50000"/>
                  </a:schemeClr>
                </a:solidFill>
                <a:latin typeface="Century Gothic" panose="020B0502020202020204" pitchFamily="34" charset="0"/>
                <a:cs typeface="Calibri Light" panose="020F0302020204030204" pitchFamily="34" charset="0"/>
              </a:rPr>
              <a:t> Peruanos (</a:t>
            </a:r>
            <a:r>
              <a:rPr lang="es-PE" sz="1200" b="1" dirty="0" err="1" smtClean="0">
                <a:solidFill>
                  <a:schemeClr val="tx1">
                    <a:lumMod val="50000"/>
                    <a:lumOff val="50000"/>
                  </a:schemeClr>
                </a:solidFill>
                <a:latin typeface="Century Gothic" panose="020B0502020202020204" pitchFamily="34" charset="0"/>
                <a:cs typeface="Calibri Light" panose="020F0302020204030204" pitchFamily="34" charset="0"/>
              </a:rPr>
              <a:t>Promart</a:t>
            </a:r>
            <a:r>
              <a:rPr lang="es-PE" sz="1200" b="1" dirty="0" smtClean="0">
                <a:solidFill>
                  <a:schemeClr val="tx1">
                    <a:lumMod val="50000"/>
                    <a:lumOff val="50000"/>
                  </a:schemeClr>
                </a:solidFill>
                <a:latin typeface="Century Gothic" panose="020B0502020202020204" pitchFamily="34" charset="0"/>
                <a:cs typeface="Calibri Light" panose="020F0302020204030204" pitchFamily="34" charset="0"/>
              </a:rPr>
              <a:t>)</a:t>
            </a:r>
          </a:p>
          <a:p>
            <a:pPr algn="just"/>
            <a:r>
              <a:rPr lang="es-PE" sz="1200" b="1" dirty="0" smtClean="0">
                <a:solidFill>
                  <a:schemeClr val="tx1">
                    <a:lumMod val="50000"/>
                    <a:lumOff val="50000"/>
                  </a:schemeClr>
                </a:solidFill>
                <a:latin typeface="Century Gothic" panose="020B0502020202020204" pitchFamily="34" charset="0"/>
                <a:cs typeface="Calibri Light" panose="020F0302020204030204" pitchFamily="34" charset="0"/>
              </a:rPr>
              <a:t>Causa: </a:t>
            </a:r>
            <a:r>
              <a:rPr lang="es-PE" sz="1200" dirty="0" smtClean="0">
                <a:solidFill>
                  <a:schemeClr val="tx1">
                    <a:lumMod val="50000"/>
                    <a:lumOff val="50000"/>
                  </a:schemeClr>
                </a:solidFill>
                <a:latin typeface="Century Gothic" panose="020B0502020202020204" pitchFamily="34" charset="0"/>
                <a:cs typeface="Calibri Light" panose="020F0302020204030204" pitchFamily="34" charset="0"/>
              </a:rPr>
              <a:t>Despacho numerado anticipado con canal verde y volante no contaba con levante autorizado debido a diferencia de </a:t>
            </a:r>
            <a:r>
              <a:rPr lang="es-PE" sz="1200" dirty="0">
                <a:solidFill>
                  <a:schemeClr val="tx1">
                    <a:lumMod val="50000"/>
                    <a:lumOff val="50000"/>
                  </a:schemeClr>
                </a:solidFill>
                <a:latin typeface="Century Gothic" panose="020B0502020202020204" pitchFamily="34" charset="0"/>
                <a:cs typeface="Calibri Light" panose="020F0302020204030204" pitchFamily="34" charset="0"/>
              </a:rPr>
              <a:t>peso </a:t>
            </a:r>
            <a:r>
              <a:rPr lang="es-PE" sz="1200" dirty="0" smtClean="0">
                <a:solidFill>
                  <a:schemeClr val="tx1">
                    <a:lumMod val="50000"/>
                    <a:lumOff val="50000"/>
                  </a:schemeClr>
                </a:solidFill>
                <a:latin typeface="Century Gothic" panose="020B0502020202020204" pitchFamily="34" charset="0"/>
                <a:cs typeface="Calibri Light" panose="020F0302020204030204" pitchFamily="34" charset="0"/>
              </a:rPr>
              <a:t>declarada ocasionando que el cliente </a:t>
            </a:r>
            <a:r>
              <a:rPr lang="es-PE" sz="1200" dirty="0">
                <a:solidFill>
                  <a:schemeClr val="tx1">
                    <a:lumMod val="50000"/>
                    <a:lumOff val="50000"/>
                  </a:schemeClr>
                </a:solidFill>
                <a:latin typeface="Century Gothic" panose="020B0502020202020204" pitchFamily="34" charset="0"/>
                <a:cs typeface="Calibri Light" panose="020F0302020204030204" pitchFamily="34" charset="0"/>
              </a:rPr>
              <a:t>no </a:t>
            </a:r>
            <a:r>
              <a:rPr lang="es-PE" sz="1200" dirty="0" smtClean="0">
                <a:solidFill>
                  <a:schemeClr val="tx1">
                    <a:lumMod val="50000"/>
                    <a:lumOff val="50000"/>
                  </a:schemeClr>
                </a:solidFill>
                <a:latin typeface="Century Gothic" panose="020B0502020202020204" pitchFamily="34" charset="0"/>
                <a:cs typeface="Calibri Light" panose="020F0302020204030204" pitchFamily="34" charset="0"/>
              </a:rPr>
              <a:t>programara </a:t>
            </a:r>
            <a:r>
              <a:rPr lang="es-PE" sz="1200" dirty="0">
                <a:solidFill>
                  <a:schemeClr val="tx1">
                    <a:lumMod val="50000"/>
                    <a:lumOff val="50000"/>
                  </a:schemeClr>
                </a:solidFill>
                <a:latin typeface="Century Gothic" panose="020B0502020202020204" pitchFamily="34" charset="0"/>
                <a:cs typeface="Calibri Light" panose="020F0302020204030204" pitchFamily="34" charset="0"/>
              </a:rPr>
              <a:t>el retiro de la mercancía incluso después de la fecha de vencimiento de sobrestadía</a:t>
            </a:r>
            <a:r>
              <a:rPr lang="es-PE" sz="1200" dirty="0" smtClean="0">
                <a:solidFill>
                  <a:schemeClr val="tx1">
                    <a:lumMod val="50000"/>
                    <a:lumOff val="50000"/>
                  </a:schemeClr>
                </a:solidFill>
                <a:latin typeface="Century Gothic" panose="020B0502020202020204" pitchFamily="34" charset="0"/>
                <a:cs typeface="Calibri Light" panose="020F0302020204030204" pitchFamily="34" charset="0"/>
              </a:rPr>
              <a:t>.</a:t>
            </a:r>
          </a:p>
          <a:p>
            <a:pPr algn="just"/>
            <a:r>
              <a:rPr lang="es-PE" sz="1200" b="1" dirty="0" smtClean="0">
                <a:solidFill>
                  <a:schemeClr val="tx1">
                    <a:lumMod val="50000"/>
                    <a:lumOff val="50000"/>
                  </a:schemeClr>
                </a:solidFill>
                <a:latin typeface="Century Gothic" panose="020B0502020202020204" pitchFamily="34" charset="0"/>
                <a:cs typeface="Calibri Light" panose="020F0302020204030204" pitchFamily="34" charset="0"/>
              </a:rPr>
              <a:t>Contingencia:</a:t>
            </a:r>
            <a:r>
              <a:rPr lang="es-PE" sz="1200" dirty="0" smtClean="0">
                <a:solidFill>
                  <a:schemeClr val="tx1">
                    <a:lumMod val="50000"/>
                    <a:lumOff val="50000"/>
                  </a:schemeClr>
                </a:solidFill>
                <a:latin typeface="Century Gothic" panose="020B0502020202020204" pitchFamily="34" charset="0"/>
                <a:cs typeface="Calibri Light" panose="020F0302020204030204" pitchFamily="34" charset="0"/>
              </a:rPr>
              <a:t> Alto sobrecosto de sobrestadía generado por no retiro de la mercancía.</a:t>
            </a:r>
          </a:p>
          <a:p>
            <a:pPr algn="just"/>
            <a:r>
              <a:rPr lang="es-PE" sz="1200" b="1" dirty="0" smtClean="0">
                <a:solidFill>
                  <a:schemeClr val="tx1">
                    <a:lumMod val="50000"/>
                    <a:lumOff val="50000"/>
                  </a:schemeClr>
                </a:solidFill>
                <a:latin typeface="Century Gothic" panose="020B0502020202020204" pitchFamily="34" charset="0"/>
                <a:cs typeface="Calibri Light" panose="020F0302020204030204" pitchFamily="34" charset="0"/>
              </a:rPr>
              <a:t>Medidas correctivas:</a:t>
            </a:r>
            <a:r>
              <a:rPr lang="es-PE" sz="1200" dirty="0" smtClean="0">
                <a:solidFill>
                  <a:schemeClr val="tx1">
                    <a:lumMod val="50000"/>
                    <a:lumOff val="50000"/>
                  </a:schemeClr>
                </a:solidFill>
                <a:latin typeface="Century Gothic" panose="020B0502020202020204" pitchFamily="34" charset="0"/>
                <a:cs typeface="Calibri Light" panose="020F0302020204030204" pitchFamily="34" charset="0"/>
              </a:rPr>
              <a:t> Revisión de todas las ordenes incluso cuando ya han sido trabajadas para revisar los vencimientos de sobrestadía/almacenaje.</a:t>
            </a:r>
          </a:p>
          <a:p>
            <a:pPr algn="just"/>
            <a:r>
              <a:rPr lang="es-PE" sz="1200" b="1" dirty="0" smtClean="0">
                <a:solidFill>
                  <a:schemeClr val="tx1">
                    <a:lumMod val="50000"/>
                    <a:lumOff val="50000"/>
                  </a:schemeClr>
                </a:solidFill>
                <a:latin typeface="Century Gothic" panose="020B0502020202020204" pitchFamily="34" charset="0"/>
                <a:cs typeface="Calibri Light" panose="020F0302020204030204" pitchFamily="34" charset="0"/>
              </a:rPr>
              <a:t>Aprendizajes:</a:t>
            </a:r>
            <a:r>
              <a:rPr lang="es-PE" sz="1200" dirty="0" smtClean="0">
                <a:solidFill>
                  <a:schemeClr val="tx1">
                    <a:lumMod val="50000"/>
                    <a:lumOff val="50000"/>
                  </a:schemeClr>
                </a:solidFill>
                <a:latin typeface="Century Gothic" panose="020B0502020202020204" pitchFamily="34" charset="0"/>
                <a:cs typeface="Calibri Light" panose="020F0302020204030204" pitchFamily="34" charset="0"/>
              </a:rPr>
              <a:t> La importancia de la revisión de los reportes, alertas y vencimientos porque ha sido una negligencia que se pudo evitar.</a:t>
            </a:r>
            <a:endParaRPr lang="es-PE" sz="1200" dirty="0">
              <a:solidFill>
                <a:schemeClr val="tx1">
                  <a:lumMod val="50000"/>
                  <a:lumOff val="50000"/>
                </a:schemeClr>
              </a:solidFill>
              <a:latin typeface="Century Gothic" panose="020B0502020202020204" pitchFamily="34" charset="0"/>
              <a:cs typeface="Calibri Light" panose="020F0302020204030204" pitchFamily="34" charset="0"/>
            </a:endParaRPr>
          </a:p>
        </p:txBody>
      </p:sp>
    </p:spTree>
    <p:extLst>
      <p:ext uri="{BB962C8B-B14F-4D97-AF65-F5344CB8AC3E}">
        <p14:creationId xmlns:p14="http://schemas.microsoft.com/office/powerpoint/2010/main" val="2361591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oogle Shape;123;p24">
            <a:extLst>
              <a:ext uri="{FF2B5EF4-FFF2-40B4-BE49-F238E27FC236}">
                <a16:creationId xmlns:a16="http://schemas.microsoft.com/office/drawing/2014/main" id="{63886216-63FE-E34F-BC55-B44BF4147C8A}"/>
              </a:ext>
            </a:extLst>
          </p:cNvPr>
          <p:cNvPicPr preferRelativeResize="0"/>
          <p:nvPr/>
        </p:nvPicPr>
        <p:blipFill rotWithShape="1">
          <a:blip r:embed="rId2">
            <a:alphaModFix/>
          </a:blip>
          <a:srcRect r="47103"/>
          <a:stretch/>
        </p:blipFill>
        <p:spPr>
          <a:xfrm flipH="1">
            <a:off x="6666812" y="-33700"/>
            <a:ext cx="5548937" cy="6925400"/>
          </a:xfrm>
          <a:prstGeom prst="rect">
            <a:avLst/>
          </a:prstGeom>
          <a:noFill/>
          <a:ln>
            <a:noFill/>
          </a:ln>
        </p:spPr>
      </p:pic>
      <p:sp>
        <p:nvSpPr>
          <p:cNvPr id="3" name="Google Shape;218;p28">
            <a:extLst>
              <a:ext uri="{FF2B5EF4-FFF2-40B4-BE49-F238E27FC236}">
                <a16:creationId xmlns:a16="http://schemas.microsoft.com/office/drawing/2014/main" id="{8F0B5C9E-137C-2F46-968C-632C6527C788}"/>
              </a:ext>
            </a:extLst>
          </p:cNvPr>
          <p:cNvSpPr/>
          <p:nvPr/>
        </p:nvSpPr>
        <p:spPr>
          <a:xfrm>
            <a:off x="-90412" y="954831"/>
            <a:ext cx="7158911" cy="1061420"/>
          </a:xfrm>
          <a:prstGeom prst="rect">
            <a:avLst/>
          </a:prstGeom>
          <a:solidFill>
            <a:srgbClr val="FFC807"/>
          </a:solidFill>
          <a:ln w="2857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219;p28">
            <a:extLst>
              <a:ext uri="{FF2B5EF4-FFF2-40B4-BE49-F238E27FC236}">
                <a16:creationId xmlns:a16="http://schemas.microsoft.com/office/drawing/2014/main" id="{0972ECB5-CFA2-A74E-A494-79352DDDECAF}"/>
              </a:ext>
            </a:extLst>
          </p:cNvPr>
          <p:cNvSpPr txBox="1">
            <a:spLocks/>
          </p:cNvSpPr>
          <p:nvPr/>
        </p:nvSpPr>
        <p:spPr>
          <a:xfrm>
            <a:off x="228634" y="2235771"/>
            <a:ext cx="6438178" cy="106142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sz="4000" b="1" dirty="0" err="1" smtClean="0">
                <a:solidFill>
                  <a:srgbClr val="0C5A9F"/>
                </a:solidFill>
                <a:latin typeface="Century Gothic" panose="020B0502020202020204" pitchFamily="34" charset="0"/>
              </a:rPr>
              <a:t>Mercancía</a:t>
            </a:r>
            <a:r>
              <a:rPr lang="en-US" sz="4000" b="1" dirty="0" smtClean="0">
                <a:solidFill>
                  <a:srgbClr val="0C5A9F"/>
                </a:solidFill>
                <a:latin typeface="Century Gothic" panose="020B0502020202020204" pitchFamily="34" charset="0"/>
              </a:rPr>
              <a:t> </a:t>
            </a:r>
            <a:r>
              <a:rPr lang="en-US" sz="4000" b="1" dirty="0" err="1" smtClean="0">
                <a:solidFill>
                  <a:srgbClr val="0C5A9F"/>
                </a:solidFill>
                <a:latin typeface="Century Gothic" panose="020B0502020202020204" pitchFamily="34" charset="0"/>
              </a:rPr>
              <a:t>vigente</a:t>
            </a:r>
            <a:r>
              <a:rPr lang="en-US" sz="4000" b="1" dirty="0" smtClean="0">
                <a:solidFill>
                  <a:srgbClr val="0C5A9F"/>
                </a:solidFill>
                <a:latin typeface="Century Gothic" panose="020B0502020202020204" pitchFamily="34" charset="0"/>
              </a:rPr>
              <a:t> con canal </a:t>
            </a:r>
            <a:r>
              <a:rPr lang="en-US" sz="4000" b="1" dirty="0" err="1" smtClean="0">
                <a:solidFill>
                  <a:srgbClr val="0C5A9F"/>
                </a:solidFill>
                <a:latin typeface="Century Gothic" panose="020B0502020202020204" pitchFamily="34" charset="0"/>
              </a:rPr>
              <a:t>verde</a:t>
            </a:r>
            <a:r>
              <a:rPr lang="en-US" sz="4000" b="1" dirty="0" smtClean="0">
                <a:solidFill>
                  <a:srgbClr val="0C5A9F"/>
                </a:solidFill>
                <a:latin typeface="Century Gothic" panose="020B0502020202020204" pitchFamily="34" charset="0"/>
              </a:rPr>
              <a:t> </a:t>
            </a:r>
            <a:endParaRPr lang="en-US" sz="4000" b="1" dirty="0">
              <a:solidFill>
                <a:srgbClr val="0C5A9F"/>
              </a:solidFill>
              <a:latin typeface="Century Gothic" panose="020B0502020202020204" pitchFamily="34" charset="0"/>
            </a:endParaRPr>
          </a:p>
        </p:txBody>
      </p:sp>
      <p:cxnSp>
        <p:nvCxnSpPr>
          <p:cNvPr id="6" name="Google Shape;221;p28">
            <a:extLst>
              <a:ext uri="{FF2B5EF4-FFF2-40B4-BE49-F238E27FC236}">
                <a16:creationId xmlns:a16="http://schemas.microsoft.com/office/drawing/2014/main" id="{8D8E90BC-78E1-204C-846C-C5BDF1E570AF}"/>
              </a:ext>
            </a:extLst>
          </p:cNvPr>
          <p:cNvCxnSpPr/>
          <p:nvPr/>
        </p:nvCxnSpPr>
        <p:spPr>
          <a:xfrm rot="10800000">
            <a:off x="1052343" y="-33700"/>
            <a:ext cx="0" cy="1336824"/>
          </a:xfrm>
          <a:prstGeom prst="straightConnector1">
            <a:avLst/>
          </a:prstGeom>
          <a:noFill/>
          <a:ln w="28575" cap="flat" cmpd="sng">
            <a:solidFill>
              <a:srgbClr val="0C5A9F"/>
            </a:solidFill>
            <a:prstDash val="solid"/>
            <a:round/>
            <a:headEnd type="none" w="med" len="med"/>
            <a:tailEnd type="none" w="med" len="med"/>
          </a:ln>
        </p:spPr>
      </p:cxnSp>
      <p:grpSp>
        <p:nvGrpSpPr>
          <p:cNvPr id="7" name="Google Shape;222;p28">
            <a:extLst>
              <a:ext uri="{FF2B5EF4-FFF2-40B4-BE49-F238E27FC236}">
                <a16:creationId xmlns:a16="http://schemas.microsoft.com/office/drawing/2014/main" id="{D203BAB0-B525-3140-B917-77725757F8D3}"/>
              </a:ext>
            </a:extLst>
          </p:cNvPr>
          <p:cNvGrpSpPr/>
          <p:nvPr/>
        </p:nvGrpSpPr>
        <p:grpSpPr>
          <a:xfrm>
            <a:off x="1009560" y="1465832"/>
            <a:ext cx="85566" cy="598859"/>
            <a:chOff x="687750" y="1096650"/>
            <a:chExt cx="64500" cy="451421"/>
          </a:xfrm>
          <a:solidFill>
            <a:srgbClr val="0C5A9F"/>
          </a:solidFill>
        </p:grpSpPr>
        <p:sp>
          <p:nvSpPr>
            <p:cNvPr id="8" name="Google Shape;223;p28">
              <a:extLst>
                <a:ext uri="{FF2B5EF4-FFF2-40B4-BE49-F238E27FC236}">
                  <a16:creationId xmlns:a16="http://schemas.microsoft.com/office/drawing/2014/main" id="{9ED366CA-C05C-9149-B0E0-EFA1A6452E7D}"/>
                </a:ext>
              </a:extLst>
            </p:cNvPr>
            <p:cNvSpPr/>
            <p:nvPr/>
          </p:nvSpPr>
          <p:spPr>
            <a:xfrm>
              <a:off x="687750" y="1483571"/>
              <a:ext cx="64500" cy="645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24;p28">
              <a:extLst>
                <a:ext uri="{FF2B5EF4-FFF2-40B4-BE49-F238E27FC236}">
                  <a16:creationId xmlns:a16="http://schemas.microsoft.com/office/drawing/2014/main" id="{291ECD3D-850C-7F4F-9373-D55EAF248A3F}"/>
                </a:ext>
              </a:extLst>
            </p:cNvPr>
            <p:cNvSpPr/>
            <p:nvPr/>
          </p:nvSpPr>
          <p:spPr>
            <a:xfrm>
              <a:off x="687750" y="1290111"/>
              <a:ext cx="64500" cy="645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25;p28">
              <a:extLst>
                <a:ext uri="{FF2B5EF4-FFF2-40B4-BE49-F238E27FC236}">
                  <a16:creationId xmlns:a16="http://schemas.microsoft.com/office/drawing/2014/main" id="{08F4A11B-4C5C-5141-A16D-844219E7A8D7}"/>
                </a:ext>
              </a:extLst>
            </p:cNvPr>
            <p:cNvSpPr/>
            <p:nvPr/>
          </p:nvSpPr>
          <p:spPr>
            <a:xfrm>
              <a:off x="687750" y="1096650"/>
              <a:ext cx="64500" cy="645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5" name="Picture 14">
            <a:extLst>
              <a:ext uri="{FF2B5EF4-FFF2-40B4-BE49-F238E27FC236}">
                <a16:creationId xmlns:a16="http://schemas.microsoft.com/office/drawing/2014/main" id="{46F413E4-A6DA-EB46-B1C7-AF01835CC25F}"/>
              </a:ext>
            </a:extLst>
          </p:cNvPr>
          <p:cNvPicPr>
            <a:picLocks noChangeAspect="1"/>
          </p:cNvPicPr>
          <p:nvPr/>
        </p:nvPicPr>
        <p:blipFill>
          <a:blip r:embed="rId3"/>
          <a:stretch>
            <a:fillRect/>
          </a:stretch>
        </p:blipFill>
        <p:spPr>
          <a:xfrm>
            <a:off x="4592064" y="173287"/>
            <a:ext cx="1710879" cy="739375"/>
          </a:xfrm>
          <a:prstGeom prst="rect">
            <a:avLst/>
          </a:prstGeom>
        </p:spPr>
      </p:pic>
      <p:sp>
        <p:nvSpPr>
          <p:cNvPr id="16" name="Google Shape;206;p30">
            <a:extLst>
              <a:ext uri="{FF2B5EF4-FFF2-40B4-BE49-F238E27FC236}">
                <a16:creationId xmlns:a16="http://schemas.microsoft.com/office/drawing/2014/main" id="{4D064BAD-FF70-A748-9AF3-D17C4ADC243B}"/>
              </a:ext>
            </a:extLst>
          </p:cNvPr>
          <p:cNvSpPr txBox="1">
            <a:spLocks/>
          </p:cNvSpPr>
          <p:nvPr/>
        </p:nvSpPr>
        <p:spPr>
          <a:xfrm>
            <a:off x="269954" y="3112538"/>
            <a:ext cx="6032989" cy="3442149"/>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dirty="0" smtClean="0">
                <a:solidFill>
                  <a:schemeClr val="tx1">
                    <a:lumMod val="50000"/>
                    <a:lumOff val="50000"/>
                  </a:schemeClr>
                </a:solidFill>
                <a:latin typeface="Century Gothic" panose="020B0502020202020204" pitchFamily="34" charset="0"/>
                <a:cs typeface="Arial" panose="020B0604020202020204" pitchFamily="34" charset="0"/>
              </a:rPr>
              <a:t>OT </a:t>
            </a:r>
            <a:r>
              <a:rPr lang="en-US" sz="1200" b="1" dirty="0">
                <a:solidFill>
                  <a:schemeClr val="tx1">
                    <a:lumMod val="50000"/>
                    <a:lumOff val="50000"/>
                  </a:schemeClr>
                </a:solidFill>
                <a:latin typeface="Century Gothic" panose="020B0502020202020204" pitchFamily="34" charset="0"/>
                <a:cs typeface="Arial" panose="020B0604020202020204" pitchFamily="34" charset="0"/>
              </a:rPr>
              <a:t>16691 – 16700 </a:t>
            </a:r>
            <a:r>
              <a:rPr lang="en-US" sz="1200" b="1" dirty="0" err="1">
                <a:solidFill>
                  <a:schemeClr val="tx1">
                    <a:lumMod val="50000"/>
                    <a:lumOff val="50000"/>
                  </a:schemeClr>
                </a:solidFill>
                <a:latin typeface="Century Gothic" panose="020B0502020202020204" pitchFamily="34" charset="0"/>
                <a:cs typeface="Arial" panose="020B0604020202020204" pitchFamily="34" charset="0"/>
              </a:rPr>
              <a:t>Netafim</a:t>
            </a:r>
            <a:endParaRPr lang="en-US" sz="1200" b="1" dirty="0">
              <a:solidFill>
                <a:schemeClr val="tx1">
                  <a:lumMod val="50000"/>
                  <a:lumOff val="50000"/>
                </a:schemeClr>
              </a:solidFill>
              <a:latin typeface="Century Gothic" panose="020B0502020202020204" pitchFamily="34" charset="0"/>
              <a:cs typeface="Arial" panose="020B0604020202020204" pitchFamily="34" charset="0"/>
            </a:endParaRPr>
          </a:p>
          <a:p>
            <a:pPr algn="just"/>
            <a:r>
              <a:rPr lang="es-PE" sz="1200" b="1" dirty="0">
                <a:solidFill>
                  <a:schemeClr val="tx1">
                    <a:lumMod val="50000"/>
                    <a:lumOff val="50000"/>
                  </a:schemeClr>
                </a:solidFill>
                <a:latin typeface="Century Gothic" panose="020B0502020202020204" pitchFamily="34" charset="0"/>
                <a:cs typeface="Calibri Light" panose="020F0302020204030204" pitchFamily="34" charset="0"/>
              </a:rPr>
              <a:t>Causa:</a:t>
            </a:r>
            <a:r>
              <a:rPr lang="es-PE" sz="1200" dirty="0">
                <a:solidFill>
                  <a:schemeClr val="tx1">
                    <a:lumMod val="50000"/>
                    <a:lumOff val="50000"/>
                  </a:schemeClr>
                </a:solidFill>
                <a:latin typeface="Century Gothic" panose="020B0502020202020204" pitchFamily="34" charset="0"/>
                <a:cs typeface="Calibri Light" panose="020F0302020204030204" pitchFamily="34" charset="0"/>
              </a:rPr>
              <a:t> Error en el sistema de aduanas. Se numeraron mercancías vigentes obteniendo canal de control verde con levante autorizado. Fueron 05 casos, de los cuales, por error se procedió con el retiro de 02 de ellos. </a:t>
            </a:r>
          </a:p>
          <a:p>
            <a:pPr algn="just"/>
            <a:r>
              <a:rPr lang="es-PE" sz="1200" b="1" dirty="0">
                <a:solidFill>
                  <a:schemeClr val="tx1">
                    <a:lumMod val="50000"/>
                    <a:lumOff val="50000"/>
                  </a:schemeClr>
                </a:solidFill>
                <a:latin typeface="Century Gothic" panose="020B0502020202020204" pitchFamily="34" charset="0"/>
                <a:cs typeface="Calibri Light" panose="020F0302020204030204" pitchFamily="34" charset="0"/>
              </a:rPr>
              <a:t>Contingencia: </a:t>
            </a:r>
            <a:r>
              <a:rPr lang="es-PE" sz="1200" dirty="0">
                <a:solidFill>
                  <a:schemeClr val="tx1">
                    <a:lumMod val="50000"/>
                    <a:lumOff val="50000"/>
                  </a:schemeClr>
                </a:solidFill>
                <a:latin typeface="Century Gothic" panose="020B0502020202020204" pitchFamily="34" charset="0"/>
                <a:cs typeface="Calibri Light" panose="020F0302020204030204" pitchFamily="34" charset="0"/>
              </a:rPr>
              <a:t>Luego de la revisión con el estudio de abogados, se solicitó el reconocimiento físico en el almacén del cliente, siendo esto negado por la administración, lo que nos sirve de sustento por si nos declaran improcedente la </a:t>
            </a:r>
          </a:p>
          <a:p>
            <a:pPr algn="just"/>
            <a:r>
              <a:rPr lang="es-PE" sz="1200" b="1" dirty="0">
                <a:solidFill>
                  <a:schemeClr val="tx1">
                    <a:lumMod val="50000"/>
                    <a:lumOff val="50000"/>
                  </a:schemeClr>
                </a:solidFill>
                <a:latin typeface="Century Gothic" panose="020B0502020202020204" pitchFamily="34" charset="0"/>
                <a:cs typeface="Calibri Light" panose="020F0302020204030204" pitchFamily="34" charset="0"/>
              </a:rPr>
              <a:t>Medidas correctivas: </a:t>
            </a:r>
            <a:r>
              <a:rPr lang="es-PE" sz="1200" dirty="0">
                <a:solidFill>
                  <a:schemeClr val="tx1">
                    <a:lumMod val="50000"/>
                    <a:lumOff val="50000"/>
                  </a:schemeClr>
                </a:solidFill>
                <a:latin typeface="Century Gothic" panose="020B0502020202020204" pitchFamily="34" charset="0"/>
                <a:cs typeface="Calibri Light" panose="020F0302020204030204" pitchFamily="34" charset="0"/>
              </a:rPr>
              <a:t>Revisión de tratamiento de cada despacho, al ser despachos con vigencia/vigentes, sabemos que por procedimiento debe de pasar reconocimiento físico.</a:t>
            </a:r>
          </a:p>
          <a:p>
            <a:pPr algn="just"/>
            <a:r>
              <a:rPr lang="es-PE" sz="1200" b="1" dirty="0">
                <a:solidFill>
                  <a:schemeClr val="tx1">
                    <a:lumMod val="50000"/>
                    <a:lumOff val="50000"/>
                  </a:schemeClr>
                </a:solidFill>
                <a:latin typeface="Century Gothic" panose="020B0502020202020204" pitchFamily="34" charset="0"/>
                <a:cs typeface="Calibri Light" panose="020F0302020204030204" pitchFamily="34" charset="0"/>
              </a:rPr>
              <a:t>Aprendizajes: </a:t>
            </a:r>
            <a:r>
              <a:rPr lang="es-PE" sz="1200" dirty="0">
                <a:solidFill>
                  <a:schemeClr val="tx1">
                    <a:lumMod val="50000"/>
                    <a:lumOff val="50000"/>
                  </a:schemeClr>
                </a:solidFill>
                <a:latin typeface="Century Gothic" panose="020B0502020202020204" pitchFamily="34" charset="0"/>
                <a:cs typeface="Calibri Light" panose="020F0302020204030204" pitchFamily="34" charset="0"/>
              </a:rPr>
              <a:t>La importancia de revisión de las ordenes que se programan para retiro, debemos de revisar que todos los procesos se hayan realizado de manera correcta.</a:t>
            </a:r>
          </a:p>
          <a:p>
            <a:endParaRPr lang="es-PE" sz="1200" dirty="0">
              <a:solidFill>
                <a:schemeClr val="tx1">
                  <a:lumMod val="50000"/>
                  <a:lumOff val="50000"/>
                </a:schemeClr>
              </a:solidFill>
              <a:latin typeface="Century Gothic" panose="020B0502020202020204" pitchFamily="34" charset="0"/>
              <a:cs typeface="Calibri Light" panose="020F0302020204030204" pitchFamily="34" charset="0"/>
            </a:endParaRPr>
          </a:p>
        </p:txBody>
      </p:sp>
    </p:spTree>
    <p:extLst>
      <p:ext uri="{BB962C8B-B14F-4D97-AF65-F5344CB8AC3E}">
        <p14:creationId xmlns:p14="http://schemas.microsoft.com/office/powerpoint/2010/main" val="138569478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pic>
        <p:nvPicPr>
          <p:cNvPr id="3" name="Picture 2" descr="A picture containing sky, outdoor, boat, ship&#10;&#10;Description automatically generated">
            <a:extLst>
              <a:ext uri="{FF2B5EF4-FFF2-40B4-BE49-F238E27FC236}">
                <a16:creationId xmlns:a16="http://schemas.microsoft.com/office/drawing/2014/main" id="{9E40DE47-21F5-C24A-A3ED-8807EAD204FA}"/>
              </a:ext>
            </a:extLst>
          </p:cNvPr>
          <p:cNvPicPr>
            <a:picLocks noChangeAspect="1"/>
          </p:cNvPicPr>
          <p:nvPr/>
        </p:nvPicPr>
        <p:blipFill rotWithShape="1">
          <a:blip r:embed="rId3"/>
          <a:srcRect l="9705" t="809" r="49623" b="809"/>
          <a:stretch/>
        </p:blipFill>
        <p:spPr>
          <a:xfrm>
            <a:off x="7175501" y="0"/>
            <a:ext cx="5016498" cy="6858000"/>
          </a:xfrm>
          <a:prstGeom prst="rect">
            <a:avLst/>
          </a:prstGeom>
          <a:ln>
            <a:noFill/>
          </a:ln>
        </p:spPr>
      </p:pic>
      <p:sp>
        <p:nvSpPr>
          <p:cNvPr id="8" name="Google Shape;124;p24">
            <a:extLst>
              <a:ext uri="{FF2B5EF4-FFF2-40B4-BE49-F238E27FC236}">
                <a16:creationId xmlns:a16="http://schemas.microsoft.com/office/drawing/2014/main" id="{60F000E6-FFA3-5646-8781-26340FB448A0}"/>
              </a:ext>
            </a:extLst>
          </p:cNvPr>
          <p:cNvSpPr/>
          <p:nvPr/>
        </p:nvSpPr>
        <p:spPr>
          <a:xfrm rot="5400000">
            <a:off x="6448509" y="1547365"/>
            <a:ext cx="3952068" cy="3988000"/>
          </a:xfrm>
          <a:prstGeom prst="rect">
            <a:avLst/>
          </a:prstGeom>
          <a:solidFill>
            <a:srgbClr val="0C5A9F">
              <a:alpha val="86160"/>
            </a:srgbClr>
          </a:solidFill>
          <a:ln>
            <a:noFill/>
          </a:ln>
        </p:spPr>
        <p:txBody>
          <a:bodyPr spcFirstLastPara="1" wrap="square" lIns="121900" tIns="121900" rIns="121900" bIns="121900" anchor="ctr" anchorCtr="0">
            <a:noAutofit/>
          </a:bodyPr>
          <a:lstStyle/>
          <a:p>
            <a:endParaRPr sz="2400"/>
          </a:p>
        </p:txBody>
      </p:sp>
      <p:sp>
        <p:nvSpPr>
          <p:cNvPr id="9" name="Google Shape;127;p24">
            <a:extLst>
              <a:ext uri="{FF2B5EF4-FFF2-40B4-BE49-F238E27FC236}">
                <a16:creationId xmlns:a16="http://schemas.microsoft.com/office/drawing/2014/main" id="{9C9EB92E-E960-3D4A-A373-CC9BFFB21719}"/>
              </a:ext>
            </a:extLst>
          </p:cNvPr>
          <p:cNvSpPr/>
          <p:nvPr/>
        </p:nvSpPr>
        <p:spPr>
          <a:xfrm rot="-5400000" flipH="1">
            <a:off x="-1734636" y="3299965"/>
            <a:ext cx="3952068" cy="482795"/>
          </a:xfrm>
          <a:prstGeom prst="rect">
            <a:avLst/>
          </a:prstGeom>
          <a:solidFill>
            <a:srgbClr val="FFC807"/>
          </a:solidFill>
          <a:ln>
            <a:noFill/>
          </a:ln>
        </p:spPr>
        <p:txBody>
          <a:bodyPr spcFirstLastPara="1" wrap="square" lIns="121900" tIns="121900" rIns="121900" bIns="121900" anchor="ctr" anchorCtr="0">
            <a:noAutofit/>
          </a:bodyPr>
          <a:lstStyle/>
          <a:p>
            <a:endParaRPr sz="2400"/>
          </a:p>
        </p:txBody>
      </p:sp>
      <p:sp>
        <p:nvSpPr>
          <p:cNvPr id="22" name="Google Shape;219;p28">
            <a:extLst>
              <a:ext uri="{FF2B5EF4-FFF2-40B4-BE49-F238E27FC236}">
                <a16:creationId xmlns:a16="http://schemas.microsoft.com/office/drawing/2014/main" id="{7ADC0CDB-CD20-5648-B749-C03E7604E6A2}"/>
              </a:ext>
            </a:extLst>
          </p:cNvPr>
          <p:cNvSpPr txBox="1">
            <a:spLocks/>
          </p:cNvSpPr>
          <p:nvPr/>
        </p:nvSpPr>
        <p:spPr>
          <a:xfrm>
            <a:off x="892762" y="1795867"/>
            <a:ext cx="5024711" cy="1091024"/>
          </a:xfrm>
          <a:prstGeom prst="rect">
            <a:avLst/>
          </a:prstGeom>
        </p:spPr>
        <p:txBody>
          <a:bodyPr spcFirstLastPara="1" wrap="square" lIns="91425" tIns="91425" rIns="91425" bIns="91425"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sz="3200" b="1" dirty="0" smtClean="0">
                <a:solidFill>
                  <a:srgbClr val="0C5A9F"/>
                </a:solidFill>
                <a:latin typeface="Century Gothic" panose="020B0502020202020204" pitchFamily="34" charset="0"/>
              </a:rPr>
              <a:t>Control </a:t>
            </a:r>
            <a:r>
              <a:rPr lang="en-US" sz="3200" b="1" dirty="0" err="1" smtClean="0">
                <a:solidFill>
                  <a:srgbClr val="0C5A9F"/>
                </a:solidFill>
                <a:latin typeface="Century Gothic" panose="020B0502020202020204" pitchFamily="34" charset="0"/>
              </a:rPr>
              <a:t>vencimiento</a:t>
            </a:r>
            <a:r>
              <a:rPr lang="en-US" sz="3200" b="1" dirty="0" smtClean="0">
                <a:solidFill>
                  <a:srgbClr val="0C5A9F"/>
                </a:solidFill>
                <a:latin typeface="Century Gothic" panose="020B0502020202020204" pitchFamily="34" charset="0"/>
              </a:rPr>
              <a:t> PI </a:t>
            </a:r>
            <a:r>
              <a:rPr lang="en-US" sz="3200" b="1" dirty="0" err="1" smtClean="0">
                <a:solidFill>
                  <a:srgbClr val="0C5A9F"/>
                </a:solidFill>
                <a:latin typeface="Century Gothic" panose="020B0502020202020204" pitchFamily="34" charset="0"/>
              </a:rPr>
              <a:t>temporales</a:t>
            </a:r>
            <a:r>
              <a:rPr lang="en-US" sz="3200" b="1" dirty="0" smtClean="0">
                <a:solidFill>
                  <a:srgbClr val="0C5A9F"/>
                </a:solidFill>
                <a:latin typeface="Century Gothic" panose="020B0502020202020204" pitchFamily="34" charset="0"/>
              </a:rPr>
              <a:t> </a:t>
            </a:r>
            <a:endParaRPr lang="en-US" sz="3200" b="1" dirty="0">
              <a:solidFill>
                <a:srgbClr val="0C5A9F"/>
              </a:solidFill>
              <a:latin typeface="Century Gothic" panose="020B0502020202020204" pitchFamily="34" charset="0"/>
            </a:endParaRPr>
          </a:p>
        </p:txBody>
      </p:sp>
      <p:pic>
        <p:nvPicPr>
          <p:cNvPr id="12" name="Picture 11" descr="Logo, company name&#10;&#10;Description automatically generated">
            <a:extLst>
              <a:ext uri="{FF2B5EF4-FFF2-40B4-BE49-F238E27FC236}">
                <a16:creationId xmlns:a16="http://schemas.microsoft.com/office/drawing/2014/main" id="{6A0514F6-30BB-424A-9762-116C7AB9E23A}"/>
              </a:ext>
            </a:extLst>
          </p:cNvPr>
          <p:cNvPicPr>
            <a:picLocks noChangeAspect="1"/>
          </p:cNvPicPr>
          <p:nvPr/>
        </p:nvPicPr>
        <p:blipFill>
          <a:blip r:embed="rId4"/>
          <a:stretch>
            <a:fillRect/>
          </a:stretch>
        </p:blipFill>
        <p:spPr>
          <a:xfrm>
            <a:off x="1924724" y="561913"/>
            <a:ext cx="2561099" cy="1204023"/>
          </a:xfrm>
          <a:prstGeom prst="rect">
            <a:avLst/>
          </a:prstGeom>
        </p:spPr>
      </p:pic>
      <p:pic>
        <p:nvPicPr>
          <p:cNvPr id="2" name="Picture 1">
            <a:extLst>
              <a:ext uri="{FF2B5EF4-FFF2-40B4-BE49-F238E27FC236}">
                <a16:creationId xmlns:a16="http://schemas.microsoft.com/office/drawing/2014/main" id="{5F690E54-050E-6049-B595-67E526340307}"/>
              </a:ext>
            </a:extLst>
          </p:cNvPr>
          <p:cNvPicPr>
            <a:picLocks noChangeAspect="1"/>
          </p:cNvPicPr>
          <p:nvPr/>
        </p:nvPicPr>
        <p:blipFill>
          <a:blip r:embed="rId5"/>
          <a:stretch>
            <a:fillRect/>
          </a:stretch>
        </p:blipFill>
        <p:spPr>
          <a:xfrm>
            <a:off x="7544313" y="2662701"/>
            <a:ext cx="1760460" cy="1757322"/>
          </a:xfrm>
          <a:prstGeom prst="rect">
            <a:avLst/>
          </a:prstGeom>
        </p:spPr>
      </p:pic>
      <p:grpSp>
        <p:nvGrpSpPr>
          <p:cNvPr id="10" name="Group 9">
            <a:extLst>
              <a:ext uri="{FF2B5EF4-FFF2-40B4-BE49-F238E27FC236}">
                <a16:creationId xmlns:a16="http://schemas.microsoft.com/office/drawing/2014/main" id="{36C3B553-4F2E-5D4F-84EF-A161EC466955}"/>
              </a:ext>
            </a:extLst>
          </p:cNvPr>
          <p:cNvGrpSpPr/>
          <p:nvPr/>
        </p:nvGrpSpPr>
        <p:grpSpPr>
          <a:xfrm>
            <a:off x="1116218" y="6157974"/>
            <a:ext cx="4579719" cy="502307"/>
            <a:chOff x="7165379" y="5734228"/>
            <a:chExt cx="4579719" cy="502307"/>
          </a:xfrm>
        </p:grpSpPr>
        <p:sp>
          <p:nvSpPr>
            <p:cNvPr id="13" name="object 6">
              <a:extLst>
                <a:ext uri="{FF2B5EF4-FFF2-40B4-BE49-F238E27FC236}">
                  <a16:creationId xmlns:a16="http://schemas.microsoft.com/office/drawing/2014/main" id="{AD3D62B4-F6BC-084B-A965-AAC1A4D6A2B5}"/>
                </a:ext>
              </a:extLst>
            </p:cNvPr>
            <p:cNvSpPr/>
            <p:nvPr/>
          </p:nvSpPr>
          <p:spPr>
            <a:xfrm>
              <a:off x="7165379" y="5738514"/>
              <a:ext cx="4191687" cy="498021"/>
            </a:xfrm>
            <a:prstGeom prst="rect">
              <a:avLst/>
            </a:prstGeom>
            <a:blipFill>
              <a:blip r:embed="rId6" cstate="print"/>
              <a:stretch>
                <a:fillRect/>
              </a:stretch>
            </a:blipFill>
          </p:spPr>
          <p:txBody>
            <a:bodyPr wrap="square" lIns="0" tIns="0" rIns="0" bIns="0" rtlCol="0"/>
            <a:lstStyle/>
            <a:p>
              <a:endParaRPr dirty="0"/>
            </a:p>
          </p:txBody>
        </p:sp>
        <p:pic>
          <p:nvPicPr>
            <p:cNvPr id="14" name="Picture 13" descr="Logo, company name&#10;&#10;Description automatically generated">
              <a:extLst>
                <a:ext uri="{FF2B5EF4-FFF2-40B4-BE49-F238E27FC236}">
                  <a16:creationId xmlns:a16="http://schemas.microsoft.com/office/drawing/2014/main" id="{B1DEEEA0-182E-2D49-B065-9ED706678331}"/>
                </a:ext>
              </a:extLst>
            </p:cNvPr>
            <p:cNvPicPr>
              <a:picLocks noChangeAspect="1"/>
            </p:cNvPicPr>
            <p:nvPr/>
          </p:nvPicPr>
          <p:blipFill>
            <a:blip r:embed="rId7"/>
            <a:stretch>
              <a:fillRect/>
            </a:stretch>
          </p:blipFill>
          <p:spPr>
            <a:xfrm>
              <a:off x="11447435" y="5734228"/>
              <a:ext cx="297663" cy="425003"/>
            </a:xfrm>
            <a:prstGeom prst="rect">
              <a:avLst/>
            </a:prstGeom>
          </p:spPr>
        </p:pic>
      </p:grpSp>
      <p:sp>
        <p:nvSpPr>
          <p:cNvPr id="15" name="Google Shape;206;p30">
            <a:extLst>
              <a:ext uri="{FF2B5EF4-FFF2-40B4-BE49-F238E27FC236}">
                <a16:creationId xmlns:a16="http://schemas.microsoft.com/office/drawing/2014/main" id="{4B0EB29E-735C-4843-8166-D99A8AF5713B}"/>
              </a:ext>
            </a:extLst>
          </p:cNvPr>
          <p:cNvSpPr txBox="1">
            <a:spLocks/>
          </p:cNvSpPr>
          <p:nvPr/>
        </p:nvSpPr>
        <p:spPr>
          <a:xfrm>
            <a:off x="710570" y="2685076"/>
            <a:ext cx="5725149" cy="3685399"/>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dirty="0">
                <a:solidFill>
                  <a:schemeClr val="tx1">
                    <a:lumMod val="50000"/>
                    <a:lumOff val="50000"/>
                  </a:schemeClr>
                </a:solidFill>
                <a:latin typeface="Century Gothic" panose="020B0502020202020204" pitchFamily="34" charset="0"/>
                <a:cs typeface="Arial" panose="020B0604020202020204" pitchFamily="34" charset="0"/>
              </a:rPr>
              <a:t>OT 8634 America </a:t>
            </a:r>
            <a:r>
              <a:rPr lang="en-US" sz="1200" b="1" dirty="0" err="1">
                <a:solidFill>
                  <a:schemeClr val="tx1">
                    <a:lumMod val="50000"/>
                    <a:lumOff val="50000"/>
                  </a:schemeClr>
                </a:solidFill>
                <a:latin typeface="Century Gothic" panose="020B0502020202020204" pitchFamily="34" charset="0"/>
                <a:cs typeface="Arial" panose="020B0604020202020204" pitchFamily="34" charset="0"/>
              </a:rPr>
              <a:t>Movil</a:t>
            </a:r>
            <a:endParaRPr lang="en-US" sz="1200" b="1" dirty="0">
              <a:solidFill>
                <a:schemeClr val="tx1">
                  <a:lumMod val="50000"/>
                  <a:lumOff val="50000"/>
                </a:schemeClr>
              </a:solidFill>
              <a:latin typeface="Century Gothic" panose="020B0502020202020204" pitchFamily="34" charset="0"/>
              <a:cs typeface="Arial" panose="020B0604020202020204" pitchFamily="34" charset="0"/>
            </a:endParaRPr>
          </a:p>
          <a:p>
            <a:pPr algn="just"/>
            <a:r>
              <a:rPr lang="es-PE" sz="1200" b="1" dirty="0" smtClean="0">
                <a:solidFill>
                  <a:schemeClr val="tx1">
                    <a:lumMod val="50000"/>
                    <a:lumOff val="50000"/>
                  </a:schemeClr>
                </a:solidFill>
                <a:latin typeface="Century Gothic" panose="020B0502020202020204" pitchFamily="34" charset="0"/>
                <a:cs typeface="Calibri Light" panose="020F0302020204030204" pitchFamily="34" charset="0"/>
              </a:rPr>
              <a:t>Causa: </a:t>
            </a:r>
            <a:r>
              <a:rPr lang="es-PE" sz="1200" dirty="0" smtClean="0">
                <a:solidFill>
                  <a:schemeClr val="tx1">
                    <a:lumMod val="50000"/>
                    <a:lumOff val="50000"/>
                  </a:schemeClr>
                </a:solidFill>
                <a:latin typeface="Century Gothic" panose="020B0502020202020204" pitchFamily="34" charset="0"/>
                <a:cs typeface="Calibri Light" panose="020F0302020204030204" pitchFamily="34" charset="0"/>
              </a:rPr>
              <a:t> Vencimiento de permiso de internamiento temporal para admisión temporal vigente. Se realizó seguimiento con el cliente quien tiene pendiente el PI por parte de su estudio de abogados que se encuentra a cargo del tramite correspondiente con el MTC para la emisión de la renovación.</a:t>
            </a:r>
          </a:p>
          <a:p>
            <a:pPr algn="just"/>
            <a:r>
              <a:rPr lang="es-PE" sz="1200" b="1" dirty="0" smtClean="0">
                <a:solidFill>
                  <a:schemeClr val="tx1">
                    <a:lumMod val="50000"/>
                    <a:lumOff val="50000"/>
                  </a:schemeClr>
                </a:solidFill>
                <a:latin typeface="Century Gothic" panose="020B0502020202020204" pitchFamily="34" charset="0"/>
                <a:cs typeface="Calibri Light" panose="020F0302020204030204" pitchFamily="34" charset="0"/>
              </a:rPr>
              <a:t>Contingencia: </a:t>
            </a:r>
            <a:r>
              <a:rPr lang="es-PE" sz="1200" dirty="0" smtClean="0">
                <a:solidFill>
                  <a:schemeClr val="tx1">
                    <a:lumMod val="50000"/>
                    <a:lumOff val="50000"/>
                  </a:schemeClr>
                </a:solidFill>
                <a:latin typeface="Century Gothic" panose="020B0502020202020204" pitchFamily="34" charset="0"/>
                <a:cs typeface="Calibri Light" panose="020F0302020204030204" pitchFamily="34" charset="0"/>
              </a:rPr>
              <a:t>Multa por no contar con documento de control, debido a que se debe de proceder con reexportación, pero al no contar con documento de control vigente si llegara al vencimiento del plazo, se tendría que nacionalizar asumiendo la multa por no contar con documento de control en este caso por parte del cliente.</a:t>
            </a:r>
          </a:p>
          <a:p>
            <a:pPr algn="just"/>
            <a:r>
              <a:rPr lang="es-PE" sz="1200" b="1" dirty="0" smtClean="0">
                <a:solidFill>
                  <a:schemeClr val="tx1">
                    <a:lumMod val="50000"/>
                    <a:lumOff val="50000"/>
                  </a:schemeClr>
                </a:solidFill>
                <a:latin typeface="Century Gothic" panose="020B0502020202020204" pitchFamily="34" charset="0"/>
                <a:cs typeface="Calibri Light" panose="020F0302020204030204" pitchFamily="34" charset="0"/>
              </a:rPr>
              <a:t>Medidas correctivas: </a:t>
            </a:r>
            <a:r>
              <a:rPr lang="es-PE" sz="1200" dirty="0" smtClean="0">
                <a:solidFill>
                  <a:schemeClr val="tx1">
                    <a:lumMod val="50000"/>
                    <a:lumOff val="50000"/>
                  </a:schemeClr>
                </a:solidFill>
                <a:latin typeface="Century Gothic" panose="020B0502020202020204" pitchFamily="34" charset="0"/>
                <a:cs typeface="Calibri Light" panose="020F0302020204030204" pitchFamily="34" charset="0"/>
              </a:rPr>
              <a:t>Revisión y seguimiento con el cliente sobre el control de vencimiento.</a:t>
            </a:r>
          </a:p>
          <a:p>
            <a:pPr algn="just"/>
            <a:r>
              <a:rPr lang="es-PE" sz="1200" b="1" dirty="0" smtClean="0">
                <a:solidFill>
                  <a:schemeClr val="tx1">
                    <a:lumMod val="50000"/>
                    <a:lumOff val="50000"/>
                  </a:schemeClr>
                </a:solidFill>
                <a:latin typeface="Century Gothic" panose="020B0502020202020204" pitchFamily="34" charset="0"/>
                <a:cs typeface="Calibri Light" panose="020F0302020204030204" pitchFamily="34" charset="0"/>
              </a:rPr>
              <a:t>Aprendizajes:</a:t>
            </a:r>
            <a:r>
              <a:rPr lang="es-PE" sz="1200" dirty="0" smtClean="0">
                <a:solidFill>
                  <a:schemeClr val="tx1">
                    <a:lumMod val="50000"/>
                    <a:lumOff val="50000"/>
                  </a:schemeClr>
                </a:solidFill>
                <a:latin typeface="Century Gothic" panose="020B0502020202020204" pitchFamily="34" charset="0"/>
                <a:cs typeface="Calibri Light" panose="020F0302020204030204" pitchFamily="34" charset="0"/>
              </a:rPr>
              <a:t> Realizar el correcto seguimiento de los regímenes temporales y los vencimientos de los posibles documentos de control.</a:t>
            </a:r>
            <a:endParaRPr lang="es-PE" sz="1200" dirty="0">
              <a:solidFill>
                <a:schemeClr val="tx1">
                  <a:lumMod val="50000"/>
                  <a:lumOff val="50000"/>
                </a:schemeClr>
              </a:solidFill>
              <a:latin typeface="Century Gothic" panose="020B0502020202020204" pitchFamily="34" charset="0"/>
              <a:cs typeface="Calibri Light" panose="020F0302020204030204" pitchFamily="34" charset="0"/>
            </a:endParaRPr>
          </a:p>
        </p:txBody>
      </p:sp>
    </p:spTree>
    <p:extLst>
      <p:ext uri="{BB962C8B-B14F-4D97-AF65-F5344CB8AC3E}">
        <p14:creationId xmlns:p14="http://schemas.microsoft.com/office/powerpoint/2010/main" val="333947061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oogle Shape;123;p24">
            <a:extLst>
              <a:ext uri="{FF2B5EF4-FFF2-40B4-BE49-F238E27FC236}">
                <a16:creationId xmlns:a16="http://schemas.microsoft.com/office/drawing/2014/main" id="{63886216-63FE-E34F-BC55-B44BF4147C8A}"/>
              </a:ext>
            </a:extLst>
          </p:cNvPr>
          <p:cNvPicPr preferRelativeResize="0"/>
          <p:nvPr/>
        </p:nvPicPr>
        <p:blipFill rotWithShape="1">
          <a:blip r:embed="rId2">
            <a:alphaModFix/>
          </a:blip>
          <a:srcRect r="47103"/>
          <a:stretch/>
        </p:blipFill>
        <p:spPr>
          <a:xfrm flipH="1">
            <a:off x="6666812" y="-33700"/>
            <a:ext cx="5548937" cy="6925400"/>
          </a:xfrm>
          <a:prstGeom prst="rect">
            <a:avLst/>
          </a:prstGeom>
          <a:noFill/>
          <a:ln>
            <a:noFill/>
          </a:ln>
        </p:spPr>
      </p:pic>
      <p:sp>
        <p:nvSpPr>
          <p:cNvPr id="3" name="Google Shape;218;p28">
            <a:extLst>
              <a:ext uri="{FF2B5EF4-FFF2-40B4-BE49-F238E27FC236}">
                <a16:creationId xmlns:a16="http://schemas.microsoft.com/office/drawing/2014/main" id="{8F0B5C9E-137C-2F46-968C-632C6527C788}"/>
              </a:ext>
            </a:extLst>
          </p:cNvPr>
          <p:cNvSpPr/>
          <p:nvPr/>
        </p:nvSpPr>
        <p:spPr>
          <a:xfrm>
            <a:off x="-90412" y="954831"/>
            <a:ext cx="7158911" cy="1061420"/>
          </a:xfrm>
          <a:prstGeom prst="rect">
            <a:avLst/>
          </a:prstGeom>
          <a:solidFill>
            <a:srgbClr val="FFC807"/>
          </a:solidFill>
          <a:ln w="2857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219;p28">
            <a:extLst>
              <a:ext uri="{FF2B5EF4-FFF2-40B4-BE49-F238E27FC236}">
                <a16:creationId xmlns:a16="http://schemas.microsoft.com/office/drawing/2014/main" id="{0972ECB5-CFA2-A74E-A494-79352DDDECAF}"/>
              </a:ext>
            </a:extLst>
          </p:cNvPr>
          <p:cNvSpPr txBox="1">
            <a:spLocks/>
          </p:cNvSpPr>
          <p:nvPr/>
        </p:nvSpPr>
        <p:spPr>
          <a:xfrm>
            <a:off x="269954" y="2105902"/>
            <a:ext cx="6438178" cy="106142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sz="4000" b="1" dirty="0" err="1">
                <a:solidFill>
                  <a:srgbClr val="0C5A9F"/>
                </a:solidFill>
                <a:latin typeface="Century Gothic" panose="020B0502020202020204" pitchFamily="34" charset="0"/>
              </a:rPr>
              <a:t>Muestra</a:t>
            </a:r>
            <a:r>
              <a:rPr lang="en-US" sz="4000" b="1" dirty="0">
                <a:solidFill>
                  <a:srgbClr val="0C5A9F"/>
                </a:solidFill>
                <a:latin typeface="Century Gothic" panose="020B0502020202020204" pitchFamily="34" charset="0"/>
              </a:rPr>
              <a:t> </a:t>
            </a:r>
            <a:r>
              <a:rPr lang="en-US" sz="4000" b="1" dirty="0" err="1">
                <a:solidFill>
                  <a:srgbClr val="0C5A9F"/>
                </a:solidFill>
                <a:latin typeface="Century Gothic" panose="020B0502020202020204" pitchFamily="34" charset="0"/>
              </a:rPr>
              <a:t>restringida</a:t>
            </a:r>
            <a:endParaRPr lang="en-US" sz="4000" b="1" dirty="0">
              <a:solidFill>
                <a:srgbClr val="0C5A9F"/>
              </a:solidFill>
              <a:latin typeface="Century Gothic" panose="020B0502020202020204" pitchFamily="34" charset="0"/>
            </a:endParaRPr>
          </a:p>
        </p:txBody>
      </p:sp>
      <p:cxnSp>
        <p:nvCxnSpPr>
          <p:cNvPr id="6" name="Google Shape;221;p28">
            <a:extLst>
              <a:ext uri="{FF2B5EF4-FFF2-40B4-BE49-F238E27FC236}">
                <a16:creationId xmlns:a16="http://schemas.microsoft.com/office/drawing/2014/main" id="{8D8E90BC-78E1-204C-846C-C5BDF1E570AF}"/>
              </a:ext>
            </a:extLst>
          </p:cNvPr>
          <p:cNvCxnSpPr/>
          <p:nvPr/>
        </p:nvCxnSpPr>
        <p:spPr>
          <a:xfrm rot="10800000">
            <a:off x="1052343" y="-33700"/>
            <a:ext cx="0" cy="1336824"/>
          </a:xfrm>
          <a:prstGeom prst="straightConnector1">
            <a:avLst/>
          </a:prstGeom>
          <a:noFill/>
          <a:ln w="28575" cap="flat" cmpd="sng">
            <a:solidFill>
              <a:srgbClr val="0C5A9F"/>
            </a:solidFill>
            <a:prstDash val="solid"/>
            <a:round/>
            <a:headEnd type="none" w="med" len="med"/>
            <a:tailEnd type="none" w="med" len="med"/>
          </a:ln>
        </p:spPr>
      </p:cxnSp>
      <p:grpSp>
        <p:nvGrpSpPr>
          <p:cNvPr id="7" name="Google Shape;222;p28">
            <a:extLst>
              <a:ext uri="{FF2B5EF4-FFF2-40B4-BE49-F238E27FC236}">
                <a16:creationId xmlns:a16="http://schemas.microsoft.com/office/drawing/2014/main" id="{D203BAB0-B525-3140-B917-77725757F8D3}"/>
              </a:ext>
            </a:extLst>
          </p:cNvPr>
          <p:cNvGrpSpPr/>
          <p:nvPr/>
        </p:nvGrpSpPr>
        <p:grpSpPr>
          <a:xfrm>
            <a:off x="1009560" y="1465832"/>
            <a:ext cx="85566" cy="598859"/>
            <a:chOff x="687750" y="1096650"/>
            <a:chExt cx="64500" cy="451421"/>
          </a:xfrm>
          <a:solidFill>
            <a:srgbClr val="0C5A9F"/>
          </a:solidFill>
        </p:grpSpPr>
        <p:sp>
          <p:nvSpPr>
            <p:cNvPr id="8" name="Google Shape;223;p28">
              <a:extLst>
                <a:ext uri="{FF2B5EF4-FFF2-40B4-BE49-F238E27FC236}">
                  <a16:creationId xmlns:a16="http://schemas.microsoft.com/office/drawing/2014/main" id="{9ED366CA-C05C-9149-B0E0-EFA1A6452E7D}"/>
                </a:ext>
              </a:extLst>
            </p:cNvPr>
            <p:cNvSpPr/>
            <p:nvPr/>
          </p:nvSpPr>
          <p:spPr>
            <a:xfrm>
              <a:off x="687750" y="1483571"/>
              <a:ext cx="64500" cy="645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24;p28">
              <a:extLst>
                <a:ext uri="{FF2B5EF4-FFF2-40B4-BE49-F238E27FC236}">
                  <a16:creationId xmlns:a16="http://schemas.microsoft.com/office/drawing/2014/main" id="{291ECD3D-850C-7F4F-9373-D55EAF248A3F}"/>
                </a:ext>
              </a:extLst>
            </p:cNvPr>
            <p:cNvSpPr/>
            <p:nvPr/>
          </p:nvSpPr>
          <p:spPr>
            <a:xfrm>
              <a:off x="687750" y="1290111"/>
              <a:ext cx="64500" cy="645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25;p28">
              <a:extLst>
                <a:ext uri="{FF2B5EF4-FFF2-40B4-BE49-F238E27FC236}">
                  <a16:creationId xmlns:a16="http://schemas.microsoft.com/office/drawing/2014/main" id="{08F4A11B-4C5C-5141-A16D-844219E7A8D7}"/>
                </a:ext>
              </a:extLst>
            </p:cNvPr>
            <p:cNvSpPr/>
            <p:nvPr/>
          </p:nvSpPr>
          <p:spPr>
            <a:xfrm>
              <a:off x="687750" y="1096650"/>
              <a:ext cx="64500" cy="645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5" name="Picture 14">
            <a:extLst>
              <a:ext uri="{FF2B5EF4-FFF2-40B4-BE49-F238E27FC236}">
                <a16:creationId xmlns:a16="http://schemas.microsoft.com/office/drawing/2014/main" id="{46F413E4-A6DA-EB46-B1C7-AF01835CC25F}"/>
              </a:ext>
            </a:extLst>
          </p:cNvPr>
          <p:cNvPicPr>
            <a:picLocks noChangeAspect="1"/>
          </p:cNvPicPr>
          <p:nvPr/>
        </p:nvPicPr>
        <p:blipFill>
          <a:blip r:embed="rId3"/>
          <a:stretch>
            <a:fillRect/>
          </a:stretch>
        </p:blipFill>
        <p:spPr>
          <a:xfrm>
            <a:off x="4592064" y="173287"/>
            <a:ext cx="1710879" cy="739375"/>
          </a:xfrm>
          <a:prstGeom prst="rect">
            <a:avLst/>
          </a:prstGeom>
        </p:spPr>
      </p:pic>
      <p:sp>
        <p:nvSpPr>
          <p:cNvPr id="16" name="Google Shape;206;p30">
            <a:extLst>
              <a:ext uri="{FF2B5EF4-FFF2-40B4-BE49-F238E27FC236}">
                <a16:creationId xmlns:a16="http://schemas.microsoft.com/office/drawing/2014/main" id="{4D064BAD-FF70-A748-9AF3-D17C4ADC243B}"/>
              </a:ext>
            </a:extLst>
          </p:cNvPr>
          <p:cNvSpPr txBox="1">
            <a:spLocks/>
          </p:cNvSpPr>
          <p:nvPr/>
        </p:nvSpPr>
        <p:spPr>
          <a:xfrm>
            <a:off x="269954" y="3112538"/>
            <a:ext cx="6032989" cy="3442149"/>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sz="1200" b="1" dirty="0">
                <a:solidFill>
                  <a:schemeClr val="tx1">
                    <a:lumMod val="50000"/>
                    <a:lumOff val="50000"/>
                  </a:schemeClr>
                </a:solidFill>
                <a:latin typeface="Century Gothic" panose="020B0502020202020204" pitchFamily="34" charset="0"/>
                <a:cs typeface="Calibri Light" panose="020F0302020204030204" pitchFamily="34" charset="0"/>
              </a:rPr>
              <a:t>OT  6688 Montana</a:t>
            </a:r>
            <a:endParaRPr lang="es-PE" sz="1200" b="1" dirty="0">
              <a:solidFill>
                <a:schemeClr val="tx1">
                  <a:lumMod val="50000"/>
                  <a:lumOff val="50000"/>
                </a:schemeClr>
              </a:solidFill>
              <a:latin typeface="Century Gothic" panose="020B0502020202020204" pitchFamily="34" charset="0"/>
              <a:cs typeface="Calibri Light" panose="020F0302020204030204" pitchFamily="34" charset="0"/>
            </a:endParaRPr>
          </a:p>
          <a:p>
            <a:r>
              <a:rPr lang="es-PE" sz="1200" b="1" dirty="0">
                <a:solidFill>
                  <a:schemeClr val="tx1">
                    <a:lumMod val="50000"/>
                    <a:lumOff val="50000"/>
                  </a:schemeClr>
                </a:solidFill>
                <a:latin typeface="Century Gothic" panose="020B0502020202020204" pitchFamily="34" charset="0"/>
                <a:cs typeface="Calibri Light" panose="020F0302020204030204" pitchFamily="34" charset="0"/>
              </a:rPr>
              <a:t>Causa: </a:t>
            </a:r>
            <a:r>
              <a:rPr lang="es-PE" sz="1200" dirty="0">
                <a:solidFill>
                  <a:schemeClr val="tx1">
                    <a:lumMod val="50000"/>
                    <a:lumOff val="50000"/>
                  </a:schemeClr>
                </a:solidFill>
                <a:latin typeface="Century Gothic" panose="020B0502020202020204" pitchFamily="34" charset="0"/>
                <a:cs typeface="Calibri Light" panose="020F0302020204030204" pitchFamily="34" charset="0"/>
              </a:rPr>
              <a:t>Análisis incompleto. Carga constaba de 02x20 pero solo tenia la restricción por 05 bolsas de 25 </a:t>
            </a:r>
            <a:r>
              <a:rPr lang="es-PE" sz="1200" dirty="0" err="1">
                <a:solidFill>
                  <a:schemeClr val="tx1">
                    <a:lumMod val="50000"/>
                    <a:lumOff val="50000"/>
                  </a:schemeClr>
                </a:solidFill>
                <a:latin typeface="Century Gothic" panose="020B0502020202020204" pitchFamily="34" charset="0"/>
                <a:cs typeface="Calibri Light" panose="020F0302020204030204" pitchFamily="34" charset="0"/>
              </a:rPr>
              <a:t>kgs</a:t>
            </a:r>
            <a:r>
              <a:rPr lang="es-PE" sz="1200" dirty="0">
                <a:solidFill>
                  <a:schemeClr val="tx1">
                    <a:lumMod val="50000"/>
                    <a:lumOff val="50000"/>
                  </a:schemeClr>
                </a:solidFill>
                <a:latin typeface="Century Gothic" panose="020B0502020202020204" pitchFamily="34" charset="0"/>
                <a:cs typeface="Calibri Light" panose="020F0302020204030204" pitchFamily="34" charset="0"/>
              </a:rPr>
              <a:t>. </a:t>
            </a:r>
          </a:p>
          <a:p>
            <a:r>
              <a:rPr lang="es-PE" sz="1200" b="1" dirty="0">
                <a:solidFill>
                  <a:schemeClr val="tx1">
                    <a:lumMod val="50000"/>
                    <a:lumOff val="50000"/>
                  </a:schemeClr>
                </a:solidFill>
                <a:latin typeface="Century Gothic" panose="020B0502020202020204" pitchFamily="34" charset="0"/>
                <a:cs typeface="Calibri Light" panose="020F0302020204030204" pitchFamily="34" charset="0"/>
              </a:rPr>
              <a:t>Contingencia: </a:t>
            </a:r>
            <a:r>
              <a:rPr lang="es-PE" sz="1200" dirty="0">
                <a:solidFill>
                  <a:schemeClr val="tx1">
                    <a:lumMod val="50000"/>
                    <a:lumOff val="50000"/>
                  </a:schemeClr>
                </a:solidFill>
                <a:latin typeface="Century Gothic" panose="020B0502020202020204" pitchFamily="34" charset="0"/>
                <a:cs typeface="Calibri Light" panose="020F0302020204030204" pitchFamily="34" charset="0"/>
              </a:rPr>
              <a:t>Gastos extras de almacenaje y sobrestadía por no revisión inmediata del caso.</a:t>
            </a:r>
          </a:p>
          <a:p>
            <a:r>
              <a:rPr lang="es-PE" sz="1200" b="1" dirty="0">
                <a:solidFill>
                  <a:schemeClr val="tx1">
                    <a:lumMod val="50000"/>
                    <a:lumOff val="50000"/>
                  </a:schemeClr>
                </a:solidFill>
                <a:latin typeface="Century Gothic" panose="020B0502020202020204" pitchFamily="34" charset="0"/>
                <a:cs typeface="Calibri Light" panose="020F0302020204030204" pitchFamily="34" charset="0"/>
              </a:rPr>
              <a:t>Medidas correctivas: </a:t>
            </a:r>
            <a:r>
              <a:rPr lang="es-PE" sz="1200" dirty="0">
                <a:solidFill>
                  <a:schemeClr val="tx1">
                    <a:lumMod val="50000"/>
                    <a:lumOff val="50000"/>
                  </a:schemeClr>
                </a:solidFill>
                <a:latin typeface="Century Gothic" panose="020B0502020202020204" pitchFamily="34" charset="0"/>
                <a:cs typeface="Calibri Light" panose="020F0302020204030204" pitchFamily="34" charset="0"/>
              </a:rPr>
              <a:t>Se debe realizar una revisión de toda la documentación y de la información del despacho para realizar un análisis correcto.</a:t>
            </a:r>
          </a:p>
          <a:p>
            <a:r>
              <a:rPr lang="es-PE" sz="1200" b="1" dirty="0">
                <a:solidFill>
                  <a:schemeClr val="tx1">
                    <a:lumMod val="50000"/>
                    <a:lumOff val="50000"/>
                  </a:schemeClr>
                </a:solidFill>
                <a:latin typeface="Century Gothic" panose="020B0502020202020204" pitchFamily="34" charset="0"/>
                <a:cs typeface="Calibri Light" panose="020F0302020204030204" pitchFamily="34" charset="0"/>
              </a:rPr>
              <a:t>Aprendizajes: </a:t>
            </a:r>
            <a:r>
              <a:rPr lang="es-PE" sz="1200" dirty="0">
                <a:solidFill>
                  <a:schemeClr val="tx1">
                    <a:lumMod val="50000"/>
                    <a:lumOff val="50000"/>
                  </a:schemeClr>
                </a:solidFill>
                <a:latin typeface="Century Gothic" panose="020B0502020202020204" pitchFamily="34" charset="0"/>
                <a:cs typeface="Calibri Light" panose="020F0302020204030204" pitchFamily="34" charset="0"/>
              </a:rPr>
              <a:t>No asumir que los demás</a:t>
            </a:r>
          </a:p>
        </p:txBody>
      </p:sp>
    </p:spTree>
    <p:extLst>
      <p:ext uri="{BB962C8B-B14F-4D97-AF65-F5344CB8AC3E}">
        <p14:creationId xmlns:p14="http://schemas.microsoft.com/office/powerpoint/2010/main" val="21275715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pic>
        <p:nvPicPr>
          <p:cNvPr id="3" name="Picture 2" descr="A picture containing sky, outdoor, boat, ship&#10;&#10;Description automatically generated">
            <a:extLst>
              <a:ext uri="{FF2B5EF4-FFF2-40B4-BE49-F238E27FC236}">
                <a16:creationId xmlns:a16="http://schemas.microsoft.com/office/drawing/2014/main" id="{9E40DE47-21F5-C24A-A3ED-8807EAD204FA}"/>
              </a:ext>
            </a:extLst>
          </p:cNvPr>
          <p:cNvPicPr>
            <a:picLocks noChangeAspect="1"/>
          </p:cNvPicPr>
          <p:nvPr/>
        </p:nvPicPr>
        <p:blipFill rotWithShape="1">
          <a:blip r:embed="rId3"/>
          <a:srcRect l="9705" t="809" r="49623" b="809"/>
          <a:stretch/>
        </p:blipFill>
        <p:spPr>
          <a:xfrm>
            <a:off x="7175501" y="0"/>
            <a:ext cx="5016498" cy="6858000"/>
          </a:xfrm>
          <a:prstGeom prst="rect">
            <a:avLst/>
          </a:prstGeom>
          <a:ln>
            <a:noFill/>
          </a:ln>
        </p:spPr>
      </p:pic>
      <p:sp>
        <p:nvSpPr>
          <p:cNvPr id="8" name="Google Shape;124;p24">
            <a:extLst>
              <a:ext uri="{FF2B5EF4-FFF2-40B4-BE49-F238E27FC236}">
                <a16:creationId xmlns:a16="http://schemas.microsoft.com/office/drawing/2014/main" id="{60F000E6-FFA3-5646-8781-26340FB448A0}"/>
              </a:ext>
            </a:extLst>
          </p:cNvPr>
          <p:cNvSpPr/>
          <p:nvPr/>
        </p:nvSpPr>
        <p:spPr>
          <a:xfrm rot="5400000">
            <a:off x="6448509" y="1547365"/>
            <a:ext cx="3952068" cy="3988000"/>
          </a:xfrm>
          <a:prstGeom prst="rect">
            <a:avLst/>
          </a:prstGeom>
          <a:solidFill>
            <a:srgbClr val="0C5A9F">
              <a:alpha val="86160"/>
            </a:srgbClr>
          </a:solidFill>
          <a:ln>
            <a:noFill/>
          </a:ln>
        </p:spPr>
        <p:txBody>
          <a:bodyPr spcFirstLastPara="1" wrap="square" lIns="121900" tIns="121900" rIns="121900" bIns="121900" anchor="ctr" anchorCtr="0">
            <a:noAutofit/>
          </a:bodyPr>
          <a:lstStyle/>
          <a:p>
            <a:endParaRPr sz="2400"/>
          </a:p>
        </p:txBody>
      </p:sp>
      <p:sp>
        <p:nvSpPr>
          <p:cNvPr id="9" name="Google Shape;127;p24">
            <a:extLst>
              <a:ext uri="{FF2B5EF4-FFF2-40B4-BE49-F238E27FC236}">
                <a16:creationId xmlns:a16="http://schemas.microsoft.com/office/drawing/2014/main" id="{9C9EB92E-E960-3D4A-A373-CC9BFFB21719}"/>
              </a:ext>
            </a:extLst>
          </p:cNvPr>
          <p:cNvSpPr/>
          <p:nvPr/>
        </p:nvSpPr>
        <p:spPr>
          <a:xfrm rot="-5400000" flipH="1">
            <a:off x="-1734636" y="3299965"/>
            <a:ext cx="3952068" cy="482795"/>
          </a:xfrm>
          <a:prstGeom prst="rect">
            <a:avLst/>
          </a:prstGeom>
          <a:solidFill>
            <a:srgbClr val="FFC807"/>
          </a:solidFill>
          <a:ln>
            <a:noFill/>
          </a:ln>
        </p:spPr>
        <p:txBody>
          <a:bodyPr spcFirstLastPara="1" wrap="square" lIns="121900" tIns="121900" rIns="121900" bIns="121900" anchor="ctr" anchorCtr="0">
            <a:noAutofit/>
          </a:bodyPr>
          <a:lstStyle/>
          <a:p>
            <a:endParaRPr sz="2400"/>
          </a:p>
        </p:txBody>
      </p:sp>
      <p:sp>
        <p:nvSpPr>
          <p:cNvPr id="22" name="Google Shape;219;p28">
            <a:extLst>
              <a:ext uri="{FF2B5EF4-FFF2-40B4-BE49-F238E27FC236}">
                <a16:creationId xmlns:a16="http://schemas.microsoft.com/office/drawing/2014/main" id="{7ADC0CDB-CD20-5648-B749-C03E7604E6A2}"/>
              </a:ext>
            </a:extLst>
          </p:cNvPr>
          <p:cNvSpPr txBox="1">
            <a:spLocks/>
          </p:cNvSpPr>
          <p:nvPr/>
        </p:nvSpPr>
        <p:spPr>
          <a:xfrm>
            <a:off x="904026" y="1848777"/>
            <a:ext cx="4654342" cy="664875"/>
          </a:xfrm>
          <a:prstGeom prst="rect">
            <a:avLst/>
          </a:prstGeom>
        </p:spPr>
        <p:txBody>
          <a:bodyPr spcFirstLastPara="1" wrap="square" lIns="91425" tIns="91425" rIns="91425" bIns="91425"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sz="3200" b="1" dirty="0" err="1" smtClean="0">
                <a:solidFill>
                  <a:srgbClr val="0C5A9F"/>
                </a:solidFill>
                <a:latin typeface="Century Gothic" panose="020B0502020202020204" pitchFamily="34" charset="0"/>
              </a:rPr>
              <a:t>Incumplimiento</a:t>
            </a:r>
            <a:r>
              <a:rPr lang="en-US" sz="3200" b="1" dirty="0" smtClean="0">
                <a:solidFill>
                  <a:srgbClr val="0C5A9F"/>
                </a:solidFill>
                <a:latin typeface="Century Gothic" panose="020B0502020202020204" pitchFamily="34" charset="0"/>
              </a:rPr>
              <a:t> SOP</a:t>
            </a:r>
          </a:p>
          <a:p>
            <a:pPr>
              <a:spcBef>
                <a:spcPts val="0"/>
              </a:spcBef>
            </a:pPr>
            <a:r>
              <a:rPr lang="en-US" sz="3200" b="1" dirty="0" smtClean="0">
                <a:solidFill>
                  <a:srgbClr val="0C5A9F"/>
                </a:solidFill>
                <a:latin typeface="Century Gothic" panose="020B0502020202020204" pitchFamily="34" charset="0"/>
              </a:rPr>
              <a:t> </a:t>
            </a:r>
            <a:endParaRPr lang="en-US" sz="3200" b="1" dirty="0">
              <a:solidFill>
                <a:srgbClr val="0C5A9F"/>
              </a:solidFill>
              <a:latin typeface="Century Gothic" panose="020B0502020202020204" pitchFamily="34" charset="0"/>
            </a:endParaRPr>
          </a:p>
        </p:txBody>
      </p:sp>
      <p:pic>
        <p:nvPicPr>
          <p:cNvPr id="12" name="Picture 11" descr="Logo, company name&#10;&#10;Description automatically generated">
            <a:extLst>
              <a:ext uri="{FF2B5EF4-FFF2-40B4-BE49-F238E27FC236}">
                <a16:creationId xmlns:a16="http://schemas.microsoft.com/office/drawing/2014/main" id="{6A0514F6-30BB-424A-9762-116C7AB9E23A}"/>
              </a:ext>
            </a:extLst>
          </p:cNvPr>
          <p:cNvPicPr>
            <a:picLocks noChangeAspect="1"/>
          </p:cNvPicPr>
          <p:nvPr/>
        </p:nvPicPr>
        <p:blipFill>
          <a:blip r:embed="rId4"/>
          <a:stretch>
            <a:fillRect/>
          </a:stretch>
        </p:blipFill>
        <p:spPr>
          <a:xfrm>
            <a:off x="1924724" y="561913"/>
            <a:ext cx="2561099" cy="1204023"/>
          </a:xfrm>
          <a:prstGeom prst="rect">
            <a:avLst/>
          </a:prstGeom>
        </p:spPr>
      </p:pic>
      <p:pic>
        <p:nvPicPr>
          <p:cNvPr id="2" name="Picture 1">
            <a:extLst>
              <a:ext uri="{FF2B5EF4-FFF2-40B4-BE49-F238E27FC236}">
                <a16:creationId xmlns:a16="http://schemas.microsoft.com/office/drawing/2014/main" id="{5F690E54-050E-6049-B595-67E526340307}"/>
              </a:ext>
            </a:extLst>
          </p:cNvPr>
          <p:cNvPicPr>
            <a:picLocks noChangeAspect="1"/>
          </p:cNvPicPr>
          <p:nvPr/>
        </p:nvPicPr>
        <p:blipFill>
          <a:blip r:embed="rId5"/>
          <a:stretch>
            <a:fillRect/>
          </a:stretch>
        </p:blipFill>
        <p:spPr>
          <a:xfrm>
            <a:off x="7544313" y="2662701"/>
            <a:ext cx="1760460" cy="1757322"/>
          </a:xfrm>
          <a:prstGeom prst="rect">
            <a:avLst/>
          </a:prstGeom>
        </p:spPr>
      </p:pic>
      <p:grpSp>
        <p:nvGrpSpPr>
          <p:cNvPr id="10" name="Group 9">
            <a:extLst>
              <a:ext uri="{FF2B5EF4-FFF2-40B4-BE49-F238E27FC236}">
                <a16:creationId xmlns:a16="http://schemas.microsoft.com/office/drawing/2014/main" id="{36C3B553-4F2E-5D4F-84EF-A161EC466955}"/>
              </a:ext>
            </a:extLst>
          </p:cNvPr>
          <p:cNvGrpSpPr/>
          <p:nvPr/>
        </p:nvGrpSpPr>
        <p:grpSpPr>
          <a:xfrm>
            <a:off x="1116218" y="6157974"/>
            <a:ext cx="4579719" cy="502307"/>
            <a:chOff x="7165379" y="5734228"/>
            <a:chExt cx="4579719" cy="502307"/>
          </a:xfrm>
        </p:grpSpPr>
        <p:sp>
          <p:nvSpPr>
            <p:cNvPr id="13" name="object 6">
              <a:extLst>
                <a:ext uri="{FF2B5EF4-FFF2-40B4-BE49-F238E27FC236}">
                  <a16:creationId xmlns:a16="http://schemas.microsoft.com/office/drawing/2014/main" id="{AD3D62B4-F6BC-084B-A965-AAC1A4D6A2B5}"/>
                </a:ext>
              </a:extLst>
            </p:cNvPr>
            <p:cNvSpPr/>
            <p:nvPr/>
          </p:nvSpPr>
          <p:spPr>
            <a:xfrm>
              <a:off x="7165379" y="5738514"/>
              <a:ext cx="4191687" cy="498021"/>
            </a:xfrm>
            <a:prstGeom prst="rect">
              <a:avLst/>
            </a:prstGeom>
            <a:blipFill>
              <a:blip r:embed="rId6" cstate="print"/>
              <a:stretch>
                <a:fillRect/>
              </a:stretch>
            </a:blipFill>
          </p:spPr>
          <p:txBody>
            <a:bodyPr wrap="square" lIns="0" tIns="0" rIns="0" bIns="0" rtlCol="0"/>
            <a:lstStyle/>
            <a:p>
              <a:endParaRPr dirty="0"/>
            </a:p>
          </p:txBody>
        </p:sp>
        <p:pic>
          <p:nvPicPr>
            <p:cNvPr id="14" name="Picture 13" descr="Logo, company name&#10;&#10;Description automatically generated">
              <a:extLst>
                <a:ext uri="{FF2B5EF4-FFF2-40B4-BE49-F238E27FC236}">
                  <a16:creationId xmlns:a16="http://schemas.microsoft.com/office/drawing/2014/main" id="{B1DEEEA0-182E-2D49-B065-9ED706678331}"/>
                </a:ext>
              </a:extLst>
            </p:cNvPr>
            <p:cNvPicPr>
              <a:picLocks noChangeAspect="1"/>
            </p:cNvPicPr>
            <p:nvPr/>
          </p:nvPicPr>
          <p:blipFill>
            <a:blip r:embed="rId7"/>
            <a:stretch>
              <a:fillRect/>
            </a:stretch>
          </p:blipFill>
          <p:spPr>
            <a:xfrm>
              <a:off x="11447435" y="5734228"/>
              <a:ext cx="297663" cy="425003"/>
            </a:xfrm>
            <a:prstGeom prst="rect">
              <a:avLst/>
            </a:prstGeom>
          </p:spPr>
        </p:pic>
      </p:grpSp>
      <p:sp>
        <p:nvSpPr>
          <p:cNvPr id="15" name="Google Shape;206;p30">
            <a:extLst>
              <a:ext uri="{FF2B5EF4-FFF2-40B4-BE49-F238E27FC236}">
                <a16:creationId xmlns:a16="http://schemas.microsoft.com/office/drawing/2014/main" id="{4B0EB29E-735C-4843-8166-D99A8AF5713B}"/>
              </a:ext>
            </a:extLst>
          </p:cNvPr>
          <p:cNvSpPr txBox="1">
            <a:spLocks/>
          </p:cNvSpPr>
          <p:nvPr/>
        </p:nvSpPr>
        <p:spPr>
          <a:xfrm>
            <a:off x="1020141" y="2419484"/>
            <a:ext cx="4784439" cy="2890246"/>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s-MX" sz="1400" dirty="0" smtClean="0">
              <a:solidFill>
                <a:schemeClr val="tx1">
                  <a:lumMod val="50000"/>
                  <a:lumOff val="50000"/>
                </a:schemeClr>
              </a:solidFill>
              <a:latin typeface="Century Gothic" panose="020B0502020202020204" pitchFamily="34" charset="0"/>
              <a:cs typeface="Calibri Light" panose="020F0302020204030204" pitchFamily="34" charset="0"/>
            </a:endParaRPr>
          </a:p>
        </p:txBody>
      </p:sp>
      <p:sp>
        <p:nvSpPr>
          <p:cNvPr id="4" name="Rectángulo 3"/>
          <p:cNvSpPr/>
          <p:nvPr/>
        </p:nvSpPr>
        <p:spPr>
          <a:xfrm>
            <a:off x="1085499" y="2513652"/>
            <a:ext cx="4835196" cy="2769989"/>
          </a:xfrm>
          <a:prstGeom prst="rect">
            <a:avLst/>
          </a:prstGeom>
        </p:spPr>
        <p:txBody>
          <a:bodyPr wrap="square">
            <a:spAutoFit/>
          </a:bodyPr>
          <a:lstStyle/>
          <a:p>
            <a:r>
              <a:rPr lang="es-MX" sz="1200" b="1" dirty="0" smtClean="0">
                <a:solidFill>
                  <a:schemeClr val="tx1">
                    <a:lumMod val="50000"/>
                    <a:lumOff val="50000"/>
                  </a:schemeClr>
                </a:solidFill>
                <a:latin typeface="Century Gothic" panose="020B0502020202020204" pitchFamily="34" charset="0"/>
                <a:cs typeface="Calibri Light" panose="020F0302020204030204" pitchFamily="34" charset="0"/>
              </a:rPr>
              <a:t>Muestras restringidas - Montana</a:t>
            </a:r>
          </a:p>
          <a:p>
            <a:endParaRPr lang="es-MX" sz="1200" dirty="0" smtClean="0">
              <a:solidFill>
                <a:schemeClr val="tx1">
                  <a:lumMod val="50000"/>
                  <a:lumOff val="50000"/>
                </a:schemeClr>
              </a:solidFill>
              <a:latin typeface="Century Gothic" panose="020B0502020202020204" pitchFamily="34" charset="0"/>
              <a:cs typeface="Calibri Light" panose="020F0302020204030204" pitchFamily="34" charset="0"/>
            </a:endParaRPr>
          </a:p>
          <a:p>
            <a:r>
              <a:rPr lang="es-PE" sz="1200" b="1" dirty="0">
                <a:solidFill>
                  <a:schemeClr val="tx1">
                    <a:lumMod val="50000"/>
                    <a:lumOff val="50000"/>
                  </a:schemeClr>
                </a:solidFill>
                <a:latin typeface="Century Gothic" panose="020B0502020202020204" pitchFamily="34" charset="0"/>
                <a:cs typeface="Calibri Light" panose="020F0302020204030204" pitchFamily="34" charset="0"/>
              </a:rPr>
              <a:t>Causa: </a:t>
            </a:r>
            <a:r>
              <a:rPr lang="es-PE" sz="1200" dirty="0" smtClean="0">
                <a:solidFill>
                  <a:schemeClr val="tx1">
                    <a:lumMod val="50000"/>
                    <a:lumOff val="50000"/>
                  </a:schemeClr>
                </a:solidFill>
                <a:latin typeface="Century Gothic" panose="020B0502020202020204" pitchFamily="34" charset="0"/>
                <a:cs typeface="Calibri Light" panose="020F0302020204030204" pitchFamily="34" charset="0"/>
              </a:rPr>
              <a:t>Producto restringido en destino mas no en origen</a:t>
            </a:r>
            <a:endParaRPr lang="es-PE" sz="1200" dirty="0">
              <a:solidFill>
                <a:schemeClr val="tx1">
                  <a:lumMod val="50000"/>
                  <a:lumOff val="50000"/>
                </a:schemeClr>
              </a:solidFill>
              <a:latin typeface="Century Gothic" panose="020B0502020202020204" pitchFamily="34" charset="0"/>
              <a:cs typeface="Calibri Light" panose="020F0302020204030204" pitchFamily="34" charset="0"/>
            </a:endParaRPr>
          </a:p>
          <a:p>
            <a:endParaRPr lang="es-PE" sz="1200" dirty="0" smtClean="0">
              <a:solidFill>
                <a:schemeClr val="tx1">
                  <a:lumMod val="50000"/>
                  <a:lumOff val="50000"/>
                </a:schemeClr>
              </a:solidFill>
              <a:latin typeface="Century Gothic" panose="020B0502020202020204" pitchFamily="34" charset="0"/>
              <a:cs typeface="Calibri Light" panose="020F0302020204030204" pitchFamily="34" charset="0"/>
            </a:endParaRPr>
          </a:p>
          <a:p>
            <a:r>
              <a:rPr lang="es-PE" sz="1200" b="1" dirty="0" smtClean="0">
                <a:solidFill>
                  <a:schemeClr val="tx1">
                    <a:lumMod val="50000"/>
                    <a:lumOff val="50000"/>
                  </a:schemeClr>
                </a:solidFill>
                <a:latin typeface="Century Gothic" panose="020B0502020202020204" pitchFamily="34" charset="0"/>
                <a:cs typeface="Calibri Light" panose="020F0302020204030204" pitchFamily="34" charset="0"/>
              </a:rPr>
              <a:t>Contingencia</a:t>
            </a:r>
            <a:r>
              <a:rPr lang="es-PE" sz="1200" b="1" dirty="0">
                <a:solidFill>
                  <a:schemeClr val="tx1">
                    <a:lumMod val="50000"/>
                    <a:lumOff val="50000"/>
                  </a:schemeClr>
                </a:solidFill>
                <a:latin typeface="Century Gothic" panose="020B0502020202020204" pitchFamily="34" charset="0"/>
                <a:cs typeface="Calibri Light" panose="020F0302020204030204" pitchFamily="34" charset="0"/>
              </a:rPr>
              <a:t>: </a:t>
            </a:r>
            <a:r>
              <a:rPr lang="es-PE" sz="1200" dirty="0" smtClean="0">
                <a:solidFill>
                  <a:schemeClr val="tx1">
                    <a:lumMod val="50000"/>
                    <a:lumOff val="50000"/>
                  </a:schemeClr>
                </a:solidFill>
                <a:latin typeface="Century Gothic" panose="020B0502020202020204" pitchFamily="34" charset="0"/>
                <a:cs typeface="Calibri Light" panose="020F0302020204030204" pitchFamily="34" charset="0"/>
              </a:rPr>
              <a:t>Retorno del producto , c</a:t>
            </a:r>
            <a:r>
              <a:rPr lang="es-MX" sz="1200" dirty="0" err="1" smtClean="0">
                <a:solidFill>
                  <a:schemeClr val="tx1">
                    <a:lumMod val="50000"/>
                    <a:lumOff val="50000"/>
                  </a:schemeClr>
                </a:solidFill>
                <a:latin typeface="Century Gothic" panose="020B0502020202020204" pitchFamily="34" charset="0"/>
                <a:cs typeface="Calibri Light" panose="020F0302020204030204" pitchFamily="34" charset="0"/>
              </a:rPr>
              <a:t>ostos</a:t>
            </a:r>
            <a:r>
              <a:rPr lang="es-MX" sz="1200" dirty="0" smtClean="0">
                <a:solidFill>
                  <a:schemeClr val="tx1">
                    <a:lumMod val="50000"/>
                    <a:lumOff val="50000"/>
                  </a:schemeClr>
                </a:solidFill>
                <a:latin typeface="Century Gothic" panose="020B0502020202020204" pitchFamily="34" charset="0"/>
                <a:cs typeface="Calibri Light" panose="020F0302020204030204" pitchFamily="34" charset="0"/>
              </a:rPr>
              <a:t> adicionales de flete de vuelta , </a:t>
            </a:r>
            <a:r>
              <a:rPr lang="es-MX" sz="1200" dirty="0" err="1" smtClean="0">
                <a:solidFill>
                  <a:schemeClr val="tx1">
                    <a:lumMod val="50000"/>
                    <a:lumOff val="50000"/>
                  </a:schemeClr>
                </a:solidFill>
                <a:latin typeface="Century Gothic" panose="020B0502020202020204" pitchFamily="34" charset="0"/>
                <a:cs typeface="Calibri Light" panose="020F0302020204030204" pitchFamily="34" charset="0"/>
              </a:rPr>
              <a:t>agenciamiento</a:t>
            </a:r>
            <a:r>
              <a:rPr lang="es-MX" sz="1200" dirty="0" smtClean="0">
                <a:solidFill>
                  <a:schemeClr val="tx1">
                    <a:lumMod val="50000"/>
                    <a:lumOff val="50000"/>
                  </a:schemeClr>
                </a:solidFill>
                <a:latin typeface="Century Gothic" panose="020B0502020202020204" pitchFamily="34" charset="0"/>
                <a:cs typeface="Calibri Light" panose="020F0302020204030204" pitchFamily="34" charset="0"/>
              </a:rPr>
              <a:t> </a:t>
            </a:r>
          </a:p>
          <a:p>
            <a:endParaRPr lang="es-PE" sz="1200" dirty="0" smtClean="0">
              <a:solidFill>
                <a:schemeClr val="tx1">
                  <a:lumMod val="50000"/>
                  <a:lumOff val="50000"/>
                </a:schemeClr>
              </a:solidFill>
              <a:latin typeface="Century Gothic" panose="020B0502020202020204" pitchFamily="34" charset="0"/>
              <a:cs typeface="Calibri Light" panose="020F0302020204030204" pitchFamily="34" charset="0"/>
            </a:endParaRPr>
          </a:p>
          <a:p>
            <a:r>
              <a:rPr lang="es-PE" sz="1200" b="1" dirty="0" smtClean="0">
                <a:solidFill>
                  <a:schemeClr val="tx1">
                    <a:lumMod val="50000"/>
                    <a:lumOff val="50000"/>
                  </a:schemeClr>
                </a:solidFill>
                <a:latin typeface="Century Gothic" panose="020B0502020202020204" pitchFamily="34" charset="0"/>
                <a:cs typeface="Calibri Light" panose="020F0302020204030204" pitchFamily="34" charset="0"/>
              </a:rPr>
              <a:t>Medidas correctivas: </a:t>
            </a:r>
            <a:r>
              <a:rPr lang="es-PE" sz="1200" dirty="0" smtClean="0">
                <a:solidFill>
                  <a:schemeClr val="tx1">
                    <a:lumMod val="50000"/>
                    <a:lumOff val="50000"/>
                  </a:schemeClr>
                </a:solidFill>
                <a:latin typeface="Century Gothic" panose="020B0502020202020204" pitchFamily="34" charset="0"/>
                <a:cs typeface="Calibri Light" panose="020F0302020204030204" pitchFamily="34" charset="0"/>
              </a:rPr>
              <a:t>Se debe revisar las restricciones en origen y en destino y confirmar con el cliente que es correcto el </a:t>
            </a:r>
            <a:r>
              <a:rPr lang="es-PE" sz="1200" dirty="0" err="1" smtClean="0">
                <a:solidFill>
                  <a:schemeClr val="tx1">
                    <a:lumMod val="50000"/>
                    <a:lumOff val="50000"/>
                  </a:schemeClr>
                </a:solidFill>
                <a:latin typeface="Century Gothic" panose="020B0502020202020204" pitchFamily="34" charset="0"/>
                <a:cs typeface="Calibri Light" panose="020F0302020204030204" pitchFamily="34" charset="0"/>
              </a:rPr>
              <a:t>envio</a:t>
            </a:r>
            <a:r>
              <a:rPr lang="es-PE" sz="1200" dirty="0" smtClean="0">
                <a:solidFill>
                  <a:schemeClr val="tx1">
                    <a:lumMod val="50000"/>
                    <a:lumOff val="50000"/>
                  </a:schemeClr>
                </a:solidFill>
                <a:latin typeface="Century Gothic" panose="020B0502020202020204" pitchFamily="34" charset="0"/>
                <a:cs typeface="Calibri Light" panose="020F0302020204030204" pitchFamily="34" charset="0"/>
              </a:rPr>
              <a:t> como Courier</a:t>
            </a:r>
          </a:p>
          <a:p>
            <a:endParaRPr lang="es-PE" sz="1200" dirty="0" smtClean="0">
              <a:solidFill>
                <a:schemeClr val="tx1">
                  <a:lumMod val="50000"/>
                  <a:lumOff val="50000"/>
                </a:schemeClr>
              </a:solidFill>
              <a:latin typeface="Century Gothic" panose="020B0502020202020204" pitchFamily="34" charset="0"/>
              <a:cs typeface="Calibri Light" panose="020F0302020204030204" pitchFamily="34" charset="0"/>
            </a:endParaRPr>
          </a:p>
          <a:p>
            <a:r>
              <a:rPr lang="es-PE" sz="1200" b="1" dirty="0" smtClean="0">
                <a:solidFill>
                  <a:schemeClr val="tx1">
                    <a:lumMod val="50000"/>
                    <a:lumOff val="50000"/>
                  </a:schemeClr>
                </a:solidFill>
                <a:latin typeface="Century Gothic" panose="020B0502020202020204" pitchFamily="34" charset="0"/>
                <a:cs typeface="Calibri Light" panose="020F0302020204030204" pitchFamily="34" charset="0"/>
              </a:rPr>
              <a:t>Aprendizajes</a:t>
            </a:r>
            <a:r>
              <a:rPr lang="es-PE" sz="1200" b="1" dirty="0">
                <a:solidFill>
                  <a:schemeClr val="tx1">
                    <a:lumMod val="50000"/>
                    <a:lumOff val="50000"/>
                  </a:schemeClr>
                </a:solidFill>
                <a:latin typeface="Century Gothic" panose="020B0502020202020204" pitchFamily="34" charset="0"/>
                <a:cs typeface="Calibri Light" panose="020F0302020204030204" pitchFamily="34" charset="0"/>
              </a:rPr>
              <a:t>: </a:t>
            </a:r>
            <a:r>
              <a:rPr lang="es-MX" sz="1200" dirty="0" smtClean="0">
                <a:solidFill>
                  <a:schemeClr val="tx1">
                    <a:lumMod val="50000"/>
                    <a:lumOff val="50000"/>
                  </a:schemeClr>
                </a:solidFill>
                <a:latin typeface="Century Gothic" panose="020B0502020202020204" pitchFamily="34" charset="0"/>
                <a:cs typeface="Calibri Light" panose="020F0302020204030204" pitchFamily="34" charset="0"/>
              </a:rPr>
              <a:t>Revisar los procesos del SOP que indica claramente los puntos a tratar</a:t>
            </a:r>
          </a:p>
          <a:p>
            <a:endParaRPr lang="es-PE" dirty="0">
              <a:solidFill>
                <a:schemeClr val="tx1">
                  <a:lumMod val="50000"/>
                  <a:lumOff val="50000"/>
                </a:schemeClr>
              </a:solidFill>
              <a:latin typeface="Century Gothic" panose="020B0502020202020204" pitchFamily="34" charset="0"/>
              <a:cs typeface="Calibri Light" panose="020F0302020204030204" pitchFamily="34" charset="0"/>
            </a:endParaRPr>
          </a:p>
        </p:txBody>
      </p:sp>
    </p:spTree>
    <p:extLst>
      <p:ext uri="{BB962C8B-B14F-4D97-AF65-F5344CB8AC3E}">
        <p14:creationId xmlns:p14="http://schemas.microsoft.com/office/powerpoint/2010/main" val="3185814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18;p3">
            <a:extLst>
              <a:ext uri="{FF2B5EF4-FFF2-40B4-BE49-F238E27FC236}">
                <a16:creationId xmlns:a16="http://schemas.microsoft.com/office/drawing/2014/main" id="{7C6F402E-1573-0046-8FCC-64B33B4A52AD}"/>
              </a:ext>
            </a:extLst>
          </p:cNvPr>
          <p:cNvGrpSpPr/>
          <p:nvPr/>
        </p:nvGrpSpPr>
        <p:grpSpPr>
          <a:xfrm>
            <a:off x="-55574" y="-56804"/>
            <a:ext cx="12318329" cy="1689661"/>
            <a:chOff x="0" y="-40481"/>
            <a:chExt cx="9144000" cy="1384272"/>
          </a:xfrm>
          <a:solidFill>
            <a:srgbClr val="0C5A9F"/>
          </a:solidFill>
        </p:grpSpPr>
        <p:sp>
          <p:nvSpPr>
            <p:cNvPr id="3" name="Google Shape;19;p3">
              <a:extLst>
                <a:ext uri="{FF2B5EF4-FFF2-40B4-BE49-F238E27FC236}">
                  <a16:creationId xmlns:a16="http://schemas.microsoft.com/office/drawing/2014/main" id="{635FC300-1D43-B74F-BBD4-89E1ECB7E133}"/>
                </a:ext>
              </a:extLst>
            </p:cNvPr>
            <p:cNvSpPr/>
            <p:nvPr/>
          </p:nvSpPr>
          <p:spPr>
            <a:xfrm rot="10800000">
              <a:off x="1200" y="799890"/>
              <a:ext cx="9142800" cy="543900"/>
            </a:xfrm>
            <a:prstGeom prst="triangle">
              <a:avLst>
                <a:gd name="adj" fmla="val 50000"/>
              </a:avLst>
            </a:prstGeom>
            <a:grp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20;p3">
              <a:extLst>
                <a:ext uri="{FF2B5EF4-FFF2-40B4-BE49-F238E27FC236}">
                  <a16:creationId xmlns:a16="http://schemas.microsoft.com/office/drawing/2014/main" id="{2C0B7A16-58CD-4947-A72D-E9034A324A1E}"/>
                </a:ext>
              </a:extLst>
            </p:cNvPr>
            <p:cNvSpPr/>
            <p:nvPr/>
          </p:nvSpPr>
          <p:spPr>
            <a:xfrm>
              <a:off x="0" y="-40481"/>
              <a:ext cx="9144000" cy="8562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Google Shape;418;p39">
            <a:extLst>
              <a:ext uri="{FF2B5EF4-FFF2-40B4-BE49-F238E27FC236}">
                <a16:creationId xmlns:a16="http://schemas.microsoft.com/office/drawing/2014/main" id="{4B956F7B-9D70-DB4F-B5D1-276C4C95C0F4}"/>
              </a:ext>
            </a:extLst>
          </p:cNvPr>
          <p:cNvSpPr/>
          <p:nvPr/>
        </p:nvSpPr>
        <p:spPr>
          <a:xfrm>
            <a:off x="2147177" y="2457330"/>
            <a:ext cx="766506" cy="663894"/>
          </a:xfrm>
          <a:custGeom>
            <a:avLst/>
            <a:gdLst/>
            <a:ahLst/>
            <a:cxnLst/>
            <a:rect l="l" t="t" r="r" b="b"/>
            <a:pathLst>
              <a:path w="57768" h="50027" extrusionOk="0">
                <a:moveTo>
                  <a:pt x="14439" y="0"/>
                </a:moveTo>
                <a:lnTo>
                  <a:pt x="1" y="25013"/>
                </a:lnTo>
                <a:lnTo>
                  <a:pt x="14439" y="50027"/>
                </a:lnTo>
                <a:lnTo>
                  <a:pt x="43329" y="50027"/>
                </a:lnTo>
                <a:lnTo>
                  <a:pt x="57768" y="25013"/>
                </a:lnTo>
                <a:lnTo>
                  <a:pt x="43329" y="0"/>
                </a:lnTo>
                <a:close/>
              </a:path>
            </a:pathLst>
          </a:custGeom>
          <a:solidFill>
            <a:srgbClr val="0C5A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41;p26">
            <a:extLst>
              <a:ext uri="{FF2B5EF4-FFF2-40B4-BE49-F238E27FC236}">
                <a16:creationId xmlns:a16="http://schemas.microsoft.com/office/drawing/2014/main" id="{BF89E06D-DC7F-7449-A4C4-960CBCD6E1EA}"/>
              </a:ext>
            </a:extLst>
          </p:cNvPr>
          <p:cNvSpPr txBox="1">
            <a:spLocks/>
          </p:cNvSpPr>
          <p:nvPr/>
        </p:nvSpPr>
        <p:spPr>
          <a:xfrm>
            <a:off x="2693354" y="436045"/>
            <a:ext cx="7071131" cy="650000"/>
          </a:xfrm>
          <a:prstGeom prst="rect">
            <a:avLst/>
          </a:prstGeom>
        </p:spPr>
        <p:txBody>
          <a:bodyPr spcFirstLastPara="1" vert="horz" wrap="square" lIns="121900" tIns="121900" rIns="121900" bIns="1219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smtClean="0">
                <a:solidFill>
                  <a:schemeClr val="bg1"/>
                </a:solidFill>
                <a:latin typeface="Century Gothic" panose="020B0502020202020204" pitchFamily="34" charset="0"/>
                <a:cs typeface="Arial" panose="020B0604020202020204" pitchFamily="34" charset="0"/>
              </a:rPr>
              <a:t>CASOS EMBLEMATICOS 2021</a:t>
            </a:r>
            <a:endParaRPr lang="en-US" sz="3200" b="1" dirty="0">
              <a:solidFill>
                <a:schemeClr val="bg1"/>
              </a:solidFill>
              <a:latin typeface="Century Gothic" panose="020B0502020202020204" pitchFamily="34" charset="0"/>
              <a:cs typeface="Arial" panose="020B0604020202020204" pitchFamily="34" charset="0"/>
            </a:endParaRPr>
          </a:p>
        </p:txBody>
      </p:sp>
      <p:sp>
        <p:nvSpPr>
          <p:cNvPr id="29" name="Google Shape;141;p26">
            <a:extLst>
              <a:ext uri="{FF2B5EF4-FFF2-40B4-BE49-F238E27FC236}">
                <a16:creationId xmlns:a16="http://schemas.microsoft.com/office/drawing/2014/main" id="{A0A7D37F-25D0-754B-AF8E-BCB235CDEB2C}"/>
              </a:ext>
            </a:extLst>
          </p:cNvPr>
          <p:cNvSpPr txBox="1">
            <a:spLocks/>
          </p:cNvSpPr>
          <p:nvPr/>
        </p:nvSpPr>
        <p:spPr>
          <a:xfrm>
            <a:off x="2147177" y="2471224"/>
            <a:ext cx="766506" cy="650000"/>
          </a:xfrm>
          <a:prstGeom prst="rect">
            <a:avLst/>
          </a:prstGeom>
        </p:spPr>
        <p:txBody>
          <a:bodyPr spcFirstLastPara="1" vert="horz" wrap="square" lIns="121900" tIns="121900" rIns="121900" bIns="1219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solidFill>
                  <a:schemeClr val="bg1"/>
                </a:solidFill>
                <a:latin typeface="Arial" panose="020B0604020202020204" pitchFamily="34" charset="0"/>
                <a:cs typeface="Arial" panose="020B0604020202020204" pitchFamily="34" charset="0"/>
              </a:rPr>
              <a:t>01</a:t>
            </a:r>
          </a:p>
        </p:txBody>
      </p:sp>
      <p:sp>
        <p:nvSpPr>
          <p:cNvPr id="30" name="Google Shape;418;p39">
            <a:extLst>
              <a:ext uri="{FF2B5EF4-FFF2-40B4-BE49-F238E27FC236}">
                <a16:creationId xmlns:a16="http://schemas.microsoft.com/office/drawing/2014/main" id="{2A1DB746-8A25-764E-8967-A83E5E349019}"/>
              </a:ext>
            </a:extLst>
          </p:cNvPr>
          <p:cNvSpPr/>
          <p:nvPr/>
        </p:nvSpPr>
        <p:spPr>
          <a:xfrm>
            <a:off x="5755791" y="2457330"/>
            <a:ext cx="766506" cy="663894"/>
          </a:xfrm>
          <a:custGeom>
            <a:avLst/>
            <a:gdLst/>
            <a:ahLst/>
            <a:cxnLst/>
            <a:rect l="l" t="t" r="r" b="b"/>
            <a:pathLst>
              <a:path w="57768" h="50027" extrusionOk="0">
                <a:moveTo>
                  <a:pt x="14439" y="0"/>
                </a:moveTo>
                <a:lnTo>
                  <a:pt x="1" y="25013"/>
                </a:lnTo>
                <a:lnTo>
                  <a:pt x="14439" y="50027"/>
                </a:lnTo>
                <a:lnTo>
                  <a:pt x="43329" y="50027"/>
                </a:lnTo>
                <a:lnTo>
                  <a:pt x="57768" y="25013"/>
                </a:lnTo>
                <a:lnTo>
                  <a:pt x="43329" y="0"/>
                </a:lnTo>
                <a:close/>
              </a:path>
            </a:pathLst>
          </a:custGeom>
          <a:solidFill>
            <a:srgbClr val="009F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41;p26">
            <a:extLst>
              <a:ext uri="{FF2B5EF4-FFF2-40B4-BE49-F238E27FC236}">
                <a16:creationId xmlns:a16="http://schemas.microsoft.com/office/drawing/2014/main" id="{90596DFB-42F7-E34C-B1E3-FFF24F5AFB89}"/>
              </a:ext>
            </a:extLst>
          </p:cNvPr>
          <p:cNvSpPr txBox="1">
            <a:spLocks/>
          </p:cNvSpPr>
          <p:nvPr/>
        </p:nvSpPr>
        <p:spPr>
          <a:xfrm>
            <a:off x="5755791" y="2471224"/>
            <a:ext cx="766506" cy="650000"/>
          </a:xfrm>
          <a:prstGeom prst="rect">
            <a:avLst/>
          </a:prstGeom>
        </p:spPr>
        <p:txBody>
          <a:bodyPr spcFirstLastPara="1" vert="horz" wrap="square" lIns="121900" tIns="121900" rIns="121900" bIns="1219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solidFill>
                  <a:schemeClr val="bg1"/>
                </a:solidFill>
                <a:latin typeface="Arial" panose="020B0604020202020204" pitchFamily="34" charset="0"/>
                <a:cs typeface="Arial" panose="020B0604020202020204" pitchFamily="34" charset="0"/>
              </a:rPr>
              <a:t>02</a:t>
            </a:r>
          </a:p>
        </p:txBody>
      </p:sp>
      <p:sp>
        <p:nvSpPr>
          <p:cNvPr id="32" name="Google Shape;418;p39">
            <a:extLst>
              <a:ext uri="{FF2B5EF4-FFF2-40B4-BE49-F238E27FC236}">
                <a16:creationId xmlns:a16="http://schemas.microsoft.com/office/drawing/2014/main" id="{4815BA29-F629-CE42-BA3F-6B1A1D9A971D}"/>
              </a:ext>
            </a:extLst>
          </p:cNvPr>
          <p:cNvSpPr/>
          <p:nvPr/>
        </p:nvSpPr>
        <p:spPr>
          <a:xfrm>
            <a:off x="9135805" y="2457330"/>
            <a:ext cx="766506" cy="663894"/>
          </a:xfrm>
          <a:custGeom>
            <a:avLst/>
            <a:gdLst/>
            <a:ahLst/>
            <a:cxnLst/>
            <a:rect l="l" t="t" r="r" b="b"/>
            <a:pathLst>
              <a:path w="57768" h="50027" extrusionOk="0">
                <a:moveTo>
                  <a:pt x="14439" y="0"/>
                </a:moveTo>
                <a:lnTo>
                  <a:pt x="1" y="25013"/>
                </a:lnTo>
                <a:lnTo>
                  <a:pt x="14439" y="50027"/>
                </a:lnTo>
                <a:lnTo>
                  <a:pt x="43329" y="50027"/>
                </a:lnTo>
                <a:lnTo>
                  <a:pt x="57768" y="25013"/>
                </a:lnTo>
                <a:lnTo>
                  <a:pt x="43329" y="0"/>
                </a:lnTo>
                <a:close/>
              </a:path>
            </a:pathLst>
          </a:custGeom>
          <a:solidFill>
            <a:srgbClr val="8ED6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41;p26">
            <a:extLst>
              <a:ext uri="{FF2B5EF4-FFF2-40B4-BE49-F238E27FC236}">
                <a16:creationId xmlns:a16="http://schemas.microsoft.com/office/drawing/2014/main" id="{991F230F-1F48-1549-B537-4EBD4C255C99}"/>
              </a:ext>
            </a:extLst>
          </p:cNvPr>
          <p:cNvSpPr txBox="1">
            <a:spLocks/>
          </p:cNvSpPr>
          <p:nvPr/>
        </p:nvSpPr>
        <p:spPr>
          <a:xfrm>
            <a:off x="9135805" y="2471224"/>
            <a:ext cx="766506" cy="650000"/>
          </a:xfrm>
          <a:prstGeom prst="rect">
            <a:avLst/>
          </a:prstGeom>
        </p:spPr>
        <p:txBody>
          <a:bodyPr spcFirstLastPara="1" vert="horz" wrap="square" lIns="121900" tIns="121900" rIns="121900" bIns="1219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solidFill>
                  <a:schemeClr val="bg1"/>
                </a:solidFill>
                <a:latin typeface="Arial" panose="020B0604020202020204" pitchFamily="34" charset="0"/>
                <a:cs typeface="Arial" panose="020B0604020202020204" pitchFamily="34" charset="0"/>
              </a:rPr>
              <a:t>03</a:t>
            </a:r>
          </a:p>
        </p:txBody>
      </p:sp>
      <p:cxnSp>
        <p:nvCxnSpPr>
          <p:cNvPr id="34" name="Google Shape;124;p23">
            <a:extLst>
              <a:ext uri="{FF2B5EF4-FFF2-40B4-BE49-F238E27FC236}">
                <a16:creationId xmlns:a16="http://schemas.microsoft.com/office/drawing/2014/main" id="{8158F9BB-6DE4-4847-9BFC-DD747CD57BC8}"/>
              </a:ext>
            </a:extLst>
          </p:cNvPr>
          <p:cNvCxnSpPr>
            <a:cxnSpLocks/>
          </p:cNvCxnSpPr>
          <p:nvPr/>
        </p:nvCxnSpPr>
        <p:spPr>
          <a:xfrm>
            <a:off x="7829051" y="2658624"/>
            <a:ext cx="0" cy="930965"/>
          </a:xfrm>
          <a:prstGeom prst="straightConnector1">
            <a:avLst/>
          </a:prstGeom>
          <a:noFill/>
          <a:ln w="19050" cap="flat" cmpd="sng">
            <a:solidFill>
              <a:schemeClr val="bg1">
                <a:lumMod val="50000"/>
              </a:schemeClr>
            </a:solidFill>
            <a:prstDash val="solid"/>
            <a:round/>
            <a:headEnd type="none" w="med" len="med"/>
            <a:tailEnd type="none" w="med" len="med"/>
          </a:ln>
        </p:spPr>
      </p:cxnSp>
      <p:cxnSp>
        <p:nvCxnSpPr>
          <p:cNvPr id="35" name="Google Shape;125;p23">
            <a:extLst>
              <a:ext uri="{FF2B5EF4-FFF2-40B4-BE49-F238E27FC236}">
                <a16:creationId xmlns:a16="http://schemas.microsoft.com/office/drawing/2014/main" id="{FE8AFB65-1FAD-5347-924E-5F0832BAADBC}"/>
              </a:ext>
            </a:extLst>
          </p:cNvPr>
          <p:cNvCxnSpPr>
            <a:cxnSpLocks/>
          </p:cNvCxnSpPr>
          <p:nvPr/>
        </p:nvCxnSpPr>
        <p:spPr>
          <a:xfrm>
            <a:off x="4287170" y="2658624"/>
            <a:ext cx="0" cy="930965"/>
          </a:xfrm>
          <a:prstGeom prst="straightConnector1">
            <a:avLst/>
          </a:prstGeom>
          <a:noFill/>
          <a:ln w="19050" cap="flat" cmpd="sng">
            <a:solidFill>
              <a:schemeClr val="bg1">
                <a:lumMod val="50000"/>
              </a:schemeClr>
            </a:solidFill>
            <a:prstDash val="solid"/>
            <a:round/>
            <a:headEnd type="none" w="med" len="med"/>
            <a:tailEnd type="none" w="med" len="med"/>
          </a:ln>
        </p:spPr>
      </p:cxnSp>
      <p:cxnSp>
        <p:nvCxnSpPr>
          <p:cNvPr id="36" name="Google Shape;141;p23">
            <a:extLst>
              <a:ext uri="{FF2B5EF4-FFF2-40B4-BE49-F238E27FC236}">
                <a16:creationId xmlns:a16="http://schemas.microsoft.com/office/drawing/2014/main" id="{46F89DDF-B6FB-C142-9EFA-72CEFA3DF4BF}"/>
              </a:ext>
            </a:extLst>
          </p:cNvPr>
          <p:cNvCxnSpPr>
            <a:cxnSpLocks/>
          </p:cNvCxnSpPr>
          <p:nvPr/>
        </p:nvCxnSpPr>
        <p:spPr>
          <a:xfrm>
            <a:off x="6073849" y="4763227"/>
            <a:ext cx="0" cy="930965"/>
          </a:xfrm>
          <a:prstGeom prst="straightConnector1">
            <a:avLst/>
          </a:prstGeom>
          <a:noFill/>
          <a:ln w="19050" cap="flat" cmpd="sng">
            <a:solidFill>
              <a:schemeClr val="bg1">
                <a:lumMod val="50000"/>
              </a:schemeClr>
            </a:solidFill>
            <a:prstDash val="solid"/>
            <a:round/>
            <a:headEnd type="none" w="med" len="med"/>
            <a:tailEnd type="none" w="med" len="med"/>
          </a:ln>
        </p:spPr>
      </p:cxnSp>
      <p:sp>
        <p:nvSpPr>
          <p:cNvPr id="41" name="Google Shape;418;p39">
            <a:extLst>
              <a:ext uri="{FF2B5EF4-FFF2-40B4-BE49-F238E27FC236}">
                <a16:creationId xmlns:a16="http://schemas.microsoft.com/office/drawing/2014/main" id="{00842E97-06F9-D54E-B0C9-0C6D1D22348A}"/>
              </a:ext>
            </a:extLst>
          </p:cNvPr>
          <p:cNvSpPr/>
          <p:nvPr/>
        </p:nvSpPr>
        <p:spPr>
          <a:xfrm>
            <a:off x="3894334" y="4276462"/>
            <a:ext cx="766506" cy="663894"/>
          </a:xfrm>
          <a:custGeom>
            <a:avLst/>
            <a:gdLst/>
            <a:ahLst/>
            <a:cxnLst/>
            <a:rect l="l" t="t" r="r" b="b"/>
            <a:pathLst>
              <a:path w="57768" h="50027" extrusionOk="0">
                <a:moveTo>
                  <a:pt x="14439" y="0"/>
                </a:moveTo>
                <a:lnTo>
                  <a:pt x="1" y="25013"/>
                </a:lnTo>
                <a:lnTo>
                  <a:pt x="14439" y="50027"/>
                </a:lnTo>
                <a:lnTo>
                  <a:pt x="43329" y="50027"/>
                </a:lnTo>
                <a:lnTo>
                  <a:pt x="57768" y="25013"/>
                </a:lnTo>
                <a:lnTo>
                  <a:pt x="43329" y="0"/>
                </a:lnTo>
                <a:close/>
              </a:path>
            </a:pathLst>
          </a:custGeom>
          <a:solidFill>
            <a:srgbClr val="FFC8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41;p26">
            <a:extLst>
              <a:ext uri="{FF2B5EF4-FFF2-40B4-BE49-F238E27FC236}">
                <a16:creationId xmlns:a16="http://schemas.microsoft.com/office/drawing/2014/main" id="{27F2C8AC-897D-A045-877B-F9497A8668A6}"/>
              </a:ext>
            </a:extLst>
          </p:cNvPr>
          <p:cNvSpPr txBox="1">
            <a:spLocks/>
          </p:cNvSpPr>
          <p:nvPr/>
        </p:nvSpPr>
        <p:spPr>
          <a:xfrm>
            <a:off x="3894334" y="4290356"/>
            <a:ext cx="766506" cy="650000"/>
          </a:xfrm>
          <a:prstGeom prst="rect">
            <a:avLst/>
          </a:prstGeom>
        </p:spPr>
        <p:txBody>
          <a:bodyPr spcFirstLastPara="1" vert="horz" wrap="square" lIns="121900" tIns="121900" rIns="121900" bIns="1219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solidFill>
                  <a:schemeClr val="bg1"/>
                </a:solidFill>
                <a:latin typeface="Arial" panose="020B0604020202020204" pitchFamily="34" charset="0"/>
                <a:cs typeface="Arial" panose="020B0604020202020204" pitchFamily="34" charset="0"/>
              </a:rPr>
              <a:t>04</a:t>
            </a:r>
          </a:p>
        </p:txBody>
      </p:sp>
      <p:sp>
        <p:nvSpPr>
          <p:cNvPr id="43" name="Google Shape;418;p39">
            <a:extLst>
              <a:ext uri="{FF2B5EF4-FFF2-40B4-BE49-F238E27FC236}">
                <a16:creationId xmlns:a16="http://schemas.microsoft.com/office/drawing/2014/main" id="{6035AB25-64BE-5F44-8E50-CA1D5BDDBB19}"/>
              </a:ext>
            </a:extLst>
          </p:cNvPr>
          <p:cNvSpPr/>
          <p:nvPr/>
        </p:nvSpPr>
        <p:spPr>
          <a:xfrm>
            <a:off x="7502948" y="4276462"/>
            <a:ext cx="766506" cy="663894"/>
          </a:xfrm>
          <a:custGeom>
            <a:avLst/>
            <a:gdLst/>
            <a:ahLst/>
            <a:cxnLst/>
            <a:rect l="l" t="t" r="r" b="b"/>
            <a:pathLst>
              <a:path w="57768" h="50027" extrusionOk="0">
                <a:moveTo>
                  <a:pt x="14439" y="0"/>
                </a:moveTo>
                <a:lnTo>
                  <a:pt x="1" y="25013"/>
                </a:lnTo>
                <a:lnTo>
                  <a:pt x="14439" y="50027"/>
                </a:lnTo>
                <a:lnTo>
                  <a:pt x="43329" y="50027"/>
                </a:lnTo>
                <a:lnTo>
                  <a:pt x="57768" y="25013"/>
                </a:lnTo>
                <a:lnTo>
                  <a:pt x="43329" y="0"/>
                </a:lnTo>
                <a:close/>
              </a:path>
            </a:pathLst>
          </a:custGeom>
          <a:solidFill>
            <a:schemeClr val="bg1">
              <a:lumMod val="6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41;p26">
            <a:extLst>
              <a:ext uri="{FF2B5EF4-FFF2-40B4-BE49-F238E27FC236}">
                <a16:creationId xmlns:a16="http://schemas.microsoft.com/office/drawing/2014/main" id="{F5CFCFFC-B480-F24E-804A-5061FDF03F51}"/>
              </a:ext>
            </a:extLst>
          </p:cNvPr>
          <p:cNvSpPr txBox="1">
            <a:spLocks/>
          </p:cNvSpPr>
          <p:nvPr/>
        </p:nvSpPr>
        <p:spPr>
          <a:xfrm>
            <a:off x="7502948" y="4290356"/>
            <a:ext cx="766506" cy="650000"/>
          </a:xfrm>
          <a:prstGeom prst="rect">
            <a:avLst/>
          </a:prstGeom>
        </p:spPr>
        <p:txBody>
          <a:bodyPr spcFirstLastPara="1" vert="horz" wrap="square" lIns="121900" tIns="121900" rIns="121900" bIns="1219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solidFill>
                  <a:schemeClr val="bg1"/>
                </a:solidFill>
                <a:latin typeface="Arial" panose="020B0604020202020204" pitchFamily="34" charset="0"/>
                <a:cs typeface="Arial" panose="020B0604020202020204" pitchFamily="34" charset="0"/>
              </a:rPr>
              <a:t>05</a:t>
            </a:r>
          </a:p>
        </p:txBody>
      </p:sp>
      <p:sp>
        <p:nvSpPr>
          <p:cNvPr id="45" name="Google Shape;143;p26">
            <a:extLst>
              <a:ext uri="{FF2B5EF4-FFF2-40B4-BE49-F238E27FC236}">
                <a16:creationId xmlns:a16="http://schemas.microsoft.com/office/drawing/2014/main" id="{9C024EF0-AD6F-4147-A8BA-8585B75E81F0}"/>
              </a:ext>
            </a:extLst>
          </p:cNvPr>
          <p:cNvSpPr txBox="1">
            <a:spLocks/>
          </p:cNvSpPr>
          <p:nvPr/>
        </p:nvSpPr>
        <p:spPr>
          <a:xfrm>
            <a:off x="8220998" y="3348050"/>
            <a:ext cx="2542000" cy="763200"/>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100" dirty="0">
                <a:solidFill>
                  <a:schemeClr val="tx1">
                    <a:lumMod val="65000"/>
                    <a:lumOff val="35000"/>
                  </a:schemeClr>
                </a:solidFill>
                <a:latin typeface="Century Gothic" panose="020B0502020202020204" pitchFamily="34" charset="0"/>
                <a:cs typeface="Arial" panose="020B0604020202020204" pitchFamily="34" charset="0"/>
              </a:rPr>
              <a:t>OT 15469 </a:t>
            </a:r>
            <a:r>
              <a:rPr lang="en-US" sz="1100" dirty="0" smtClean="0">
                <a:solidFill>
                  <a:schemeClr val="tx1">
                    <a:lumMod val="65000"/>
                    <a:lumOff val="35000"/>
                  </a:schemeClr>
                </a:solidFill>
                <a:latin typeface="Century Gothic" panose="020B0502020202020204" pitchFamily="34" charset="0"/>
                <a:cs typeface="Arial" panose="020B0604020202020204" pitchFamily="34" charset="0"/>
              </a:rPr>
              <a:t>- 13271 </a:t>
            </a:r>
            <a:r>
              <a:rPr lang="en-US" sz="1100" dirty="0" err="1" smtClean="0">
                <a:solidFill>
                  <a:schemeClr val="tx1">
                    <a:lumMod val="65000"/>
                    <a:lumOff val="35000"/>
                  </a:schemeClr>
                </a:solidFill>
                <a:latin typeface="Century Gothic" panose="020B0502020202020204" pitchFamily="34" charset="0"/>
                <a:cs typeface="Arial" panose="020B0604020202020204" pitchFamily="34" charset="0"/>
              </a:rPr>
              <a:t>Quimtia</a:t>
            </a:r>
            <a:endParaRPr lang="en-US" sz="1100" dirty="0">
              <a:solidFill>
                <a:schemeClr val="tx1">
                  <a:lumMod val="65000"/>
                  <a:lumOff val="35000"/>
                </a:schemeClr>
              </a:solidFill>
              <a:latin typeface="Century Gothic" panose="020B0502020202020204" pitchFamily="34" charset="0"/>
              <a:cs typeface="Arial" panose="020B0604020202020204" pitchFamily="34" charset="0"/>
            </a:endParaRPr>
          </a:p>
        </p:txBody>
      </p:sp>
      <p:sp>
        <p:nvSpPr>
          <p:cNvPr id="46" name="Google Shape;144;p26">
            <a:extLst>
              <a:ext uri="{FF2B5EF4-FFF2-40B4-BE49-F238E27FC236}">
                <a16:creationId xmlns:a16="http://schemas.microsoft.com/office/drawing/2014/main" id="{4ED0DB52-A518-E045-A3C7-CCEF3D8020FD}"/>
              </a:ext>
            </a:extLst>
          </p:cNvPr>
          <p:cNvSpPr txBox="1">
            <a:spLocks/>
          </p:cNvSpPr>
          <p:nvPr/>
        </p:nvSpPr>
        <p:spPr>
          <a:xfrm>
            <a:off x="8017858" y="2909566"/>
            <a:ext cx="3002400" cy="770400"/>
          </a:xfrm>
          <a:prstGeom prst="rect">
            <a:avLst/>
          </a:prstGeom>
        </p:spPr>
        <p:txBody>
          <a:bodyPr spcFirstLastPara="1" vert="horz" wrap="square" lIns="121900" tIns="121900" rIns="121900" bIns="121900"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smtClean="0">
                <a:solidFill>
                  <a:schemeClr val="tx1">
                    <a:lumMod val="65000"/>
                    <a:lumOff val="35000"/>
                  </a:schemeClr>
                </a:solidFill>
                <a:latin typeface="Century Gothic" panose="020B0502020202020204" pitchFamily="34" charset="0"/>
                <a:cs typeface="Arial" panose="020B0604020202020204" pitchFamily="34" charset="0"/>
              </a:rPr>
              <a:t>ISOTANQUES SOC</a:t>
            </a:r>
            <a:endParaRPr lang="en-US" sz="1800" b="1" dirty="0">
              <a:solidFill>
                <a:schemeClr val="tx1">
                  <a:lumMod val="65000"/>
                  <a:lumOff val="35000"/>
                </a:schemeClr>
              </a:solidFill>
              <a:latin typeface="Century Gothic" panose="020B0502020202020204" pitchFamily="34" charset="0"/>
              <a:cs typeface="Arial" panose="020B0604020202020204" pitchFamily="34" charset="0"/>
            </a:endParaRPr>
          </a:p>
        </p:txBody>
      </p:sp>
      <p:sp>
        <p:nvSpPr>
          <p:cNvPr id="47" name="Google Shape;146;p26">
            <a:extLst>
              <a:ext uri="{FF2B5EF4-FFF2-40B4-BE49-F238E27FC236}">
                <a16:creationId xmlns:a16="http://schemas.microsoft.com/office/drawing/2014/main" id="{1D361B72-955B-FA4B-8D18-EE678A743092}"/>
              </a:ext>
            </a:extLst>
          </p:cNvPr>
          <p:cNvSpPr txBox="1">
            <a:spLocks/>
          </p:cNvSpPr>
          <p:nvPr/>
        </p:nvSpPr>
        <p:spPr>
          <a:xfrm>
            <a:off x="1066596" y="2905040"/>
            <a:ext cx="3002400" cy="770400"/>
          </a:xfrm>
          <a:prstGeom prst="rect">
            <a:avLst/>
          </a:prstGeom>
        </p:spPr>
        <p:txBody>
          <a:bodyPr spcFirstLastPara="1" vert="horz" wrap="square" lIns="121900" tIns="121900" rIns="121900" bIns="121900"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chemeClr val="dk1"/>
              </a:buClr>
              <a:buSzPts val="1100"/>
            </a:pPr>
            <a:endParaRPr lang="en-US" sz="1800" b="1" dirty="0">
              <a:solidFill>
                <a:schemeClr val="tx1">
                  <a:lumMod val="65000"/>
                  <a:lumOff val="35000"/>
                </a:schemeClr>
              </a:solidFill>
              <a:latin typeface="Century Gothic" panose="020B0502020202020204" pitchFamily="34" charset="0"/>
              <a:cs typeface="Arial" panose="020B0604020202020204" pitchFamily="34" charset="0"/>
            </a:endParaRPr>
          </a:p>
          <a:p>
            <a:pPr algn="ctr"/>
            <a:r>
              <a:rPr lang="en-US" sz="1800" b="1" dirty="0" smtClean="0">
                <a:solidFill>
                  <a:schemeClr val="tx1">
                    <a:lumMod val="65000"/>
                    <a:lumOff val="35000"/>
                  </a:schemeClr>
                </a:solidFill>
                <a:latin typeface="Century Gothic" panose="020B0502020202020204" pitchFamily="34" charset="0"/>
                <a:cs typeface="Arial" panose="020B0604020202020204" pitchFamily="34" charset="0"/>
              </a:rPr>
              <a:t>CRUCE DE CARGAS</a:t>
            </a:r>
            <a:endParaRPr lang="en-US" sz="1800" b="1" dirty="0">
              <a:solidFill>
                <a:schemeClr val="tx1">
                  <a:lumMod val="65000"/>
                  <a:lumOff val="35000"/>
                </a:schemeClr>
              </a:solidFill>
              <a:latin typeface="Century Gothic" panose="020B0502020202020204" pitchFamily="34" charset="0"/>
              <a:cs typeface="Arial" panose="020B0604020202020204" pitchFamily="34" charset="0"/>
            </a:endParaRPr>
          </a:p>
        </p:txBody>
      </p:sp>
      <p:sp>
        <p:nvSpPr>
          <p:cNvPr id="48" name="Google Shape;147;p26">
            <a:extLst>
              <a:ext uri="{FF2B5EF4-FFF2-40B4-BE49-F238E27FC236}">
                <a16:creationId xmlns:a16="http://schemas.microsoft.com/office/drawing/2014/main" id="{A43B3D40-B2D8-984A-9DF6-578421DAE775}"/>
              </a:ext>
            </a:extLst>
          </p:cNvPr>
          <p:cNvSpPr txBox="1">
            <a:spLocks/>
          </p:cNvSpPr>
          <p:nvPr/>
        </p:nvSpPr>
        <p:spPr>
          <a:xfrm>
            <a:off x="1274379" y="3337755"/>
            <a:ext cx="2542000" cy="763200"/>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sz="1100" dirty="0" smtClean="0">
                <a:solidFill>
                  <a:schemeClr val="tx1">
                    <a:lumMod val="65000"/>
                    <a:lumOff val="35000"/>
                  </a:schemeClr>
                </a:solidFill>
                <a:latin typeface="Century Gothic" panose="020B0502020202020204" pitchFamily="34" charset="0"/>
                <a:cs typeface="Arial" panose="020B0604020202020204" pitchFamily="34" charset="0"/>
              </a:rPr>
              <a:t>OT </a:t>
            </a:r>
            <a:r>
              <a:rPr lang="es-MX" sz="1100" dirty="0">
                <a:solidFill>
                  <a:schemeClr val="tx1">
                    <a:lumMod val="65000"/>
                    <a:lumOff val="35000"/>
                  </a:schemeClr>
                </a:solidFill>
                <a:latin typeface="Century Gothic" panose="020B0502020202020204" pitchFamily="34" charset="0"/>
                <a:cs typeface="Arial" panose="020B0604020202020204" pitchFamily="34" charset="0"/>
              </a:rPr>
              <a:t>506 </a:t>
            </a:r>
            <a:r>
              <a:rPr lang="es-MX" sz="1100" dirty="0" smtClean="0">
                <a:solidFill>
                  <a:schemeClr val="tx1">
                    <a:lumMod val="65000"/>
                    <a:lumOff val="35000"/>
                  </a:schemeClr>
                </a:solidFill>
                <a:latin typeface="Century Gothic" panose="020B0502020202020204" pitchFamily="34" charset="0"/>
                <a:cs typeface="Arial" panose="020B0604020202020204" pitchFamily="34" charset="0"/>
              </a:rPr>
              <a:t>-  </a:t>
            </a:r>
            <a:r>
              <a:rPr lang="es-MX" sz="1100" dirty="0">
                <a:solidFill>
                  <a:schemeClr val="tx1">
                    <a:lumMod val="65000"/>
                    <a:lumOff val="35000"/>
                  </a:schemeClr>
                </a:solidFill>
                <a:latin typeface="Century Gothic" panose="020B0502020202020204" pitchFamily="34" charset="0"/>
                <a:cs typeface="Arial" panose="020B0604020202020204" pitchFamily="34" charset="0"/>
              </a:rPr>
              <a:t>OT 11311 </a:t>
            </a:r>
            <a:r>
              <a:rPr lang="es-MX" sz="1100" dirty="0" smtClean="0">
                <a:solidFill>
                  <a:schemeClr val="tx1">
                    <a:lumMod val="65000"/>
                    <a:lumOff val="35000"/>
                  </a:schemeClr>
                </a:solidFill>
                <a:latin typeface="Century Gothic" panose="020B0502020202020204" pitchFamily="34" charset="0"/>
                <a:cs typeface="Arial" panose="020B0604020202020204" pitchFamily="34" charset="0"/>
              </a:rPr>
              <a:t>Siemens </a:t>
            </a:r>
            <a:r>
              <a:rPr lang="es-MX" sz="1100" dirty="0" err="1" smtClean="0">
                <a:solidFill>
                  <a:schemeClr val="tx1">
                    <a:lumMod val="65000"/>
                    <a:lumOff val="35000"/>
                  </a:schemeClr>
                </a:solidFill>
                <a:latin typeface="Century Gothic" panose="020B0502020202020204" pitchFamily="34" charset="0"/>
                <a:cs typeface="Arial" panose="020B0604020202020204" pitchFamily="34" charset="0"/>
              </a:rPr>
              <a:t>Energy</a:t>
            </a:r>
            <a:endParaRPr lang="en-US" sz="1100" dirty="0">
              <a:solidFill>
                <a:schemeClr val="tx1">
                  <a:lumMod val="65000"/>
                  <a:lumOff val="35000"/>
                </a:schemeClr>
              </a:solidFill>
              <a:latin typeface="Century Gothic" panose="020B0502020202020204" pitchFamily="34" charset="0"/>
              <a:cs typeface="Arial" panose="020B0604020202020204" pitchFamily="34" charset="0"/>
            </a:endParaRPr>
          </a:p>
        </p:txBody>
      </p:sp>
      <p:sp>
        <p:nvSpPr>
          <p:cNvPr id="49" name="Google Shape;149;p26">
            <a:extLst>
              <a:ext uri="{FF2B5EF4-FFF2-40B4-BE49-F238E27FC236}">
                <a16:creationId xmlns:a16="http://schemas.microsoft.com/office/drawing/2014/main" id="{BBB5B3FA-6FDA-EC43-8289-ABB82BC731D2}"/>
              </a:ext>
            </a:extLst>
          </p:cNvPr>
          <p:cNvSpPr txBox="1">
            <a:spLocks/>
          </p:cNvSpPr>
          <p:nvPr/>
        </p:nvSpPr>
        <p:spPr>
          <a:xfrm>
            <a:off x="4594800" y="2903652"/>
            <a:ext cx="3002400" cy="770400"/>
          </a:xfrm>
          <a:prstGeom prst="rect">
            <a:avLst/>
          </a:prstGeom>
        </p:spPr>
        <p:txBody>
          <a:bodyPr spcFirstLastPara="1" vert="horz" wrap="square" lIns="121900" tIns="121900" rIns="121900" bIns="121900"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smtClean="0">
                <a:solidFill>
                  <a:schemeClr val="tx1">
                    <a:lumMod val="65000"/>
                    <a:lumOff val="35000"/>
                  </a:schemeClr>
                </a:solidFill>
                <a:latin typeface="Century Gothic" panose="020B0502020202020204" pitchFamily="34" charset="0"/>
                <a:cs typeface="Arial" panose="020B0604020202020204" pitchFamily="34" charset="0"/>
              </a:rPr>
              <a:t>SEGURO DECLARADO</a:t>
            </a:r>
            <a:endParaRPr lang="en-US" sz="1800" b="1" dirty="0">
              <a:solidFill>
                <a:schemeClr val="tx1">
                  <a:lumMod val="65000"/>
                  <a:lumOff val="35000"/>
                </a:schemeClr>
              </a:solidFill>
              <a:latin typeface="Century Gothic" panose="020B0502020202020204" pitchFamily="34" charset="0"/>
              <a:cs typeface="Arial" panose="020B0604020202020204" pitchFamily="34" charset="0"/>
            </a:endParaRPr>
          </a:p>
        </p:txBody>
      </p:sp>
      <p:sp>
        <p:nvSpPr>
          <p:cNvPr id="50" name="Google Shape;150;p26">
            <a:extLst>
              <a:ext uri="{FF2B5EF4-FFF2-40B4-BE49-F238E27FC236}">
                <a16:creationId xmlns:a16="http://schemas.microsoft.com/office/drawing/2014/main" id="{3F0A36CB-7B4A-6B44-80E0-8ECCC4C54750}"/>
              </a:ext>
            </a:extLst>
          </p:cNvPr>
          <p:cNvSpPr txBox="1">
            <a:spLocks/>
          </p:cNvSpPr>
          <p:nvPr/>
        </p:nvSpPr>
        <p:spPr>
          <a:xfrm>
            <a:off x="4778200" y="3340569"/>
            <a:ext cx="2635600" cy="763200"/>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100" dirty="0" smtClean="0">
                <a:solidFill>
                  <a:schemeClr val="tx1">
                    <a:lumMod val="65000"/>
                    <a:lumOff val="35000"/>
                  </a:schemeClr>
                </a:solidFill>
                <a:latin typeface="Century Gothic" panose="020B0502020202020204" pitchFamily="34" charset="0"/>
                <a:cs typeface="Arial" panose="020B0604020202020204" pitchFamily="34" charset="0"/>
              </a:rPr>
              <a:t>OT 14261 Siemens Energy (</a:t>
            </a:r>
            <a:r>
              <a:rPr lang="en-US" sz="1100" dirty="0" err="1" smtClean="0">
                <a:solidFill>
                  <a:schemeClr val="tx1">
                    <a:lumMod val="65000"/>
                    <a:lumOff val="35000"/>
                  </a:schemeClr>
                </a:solidFill>
                <a:latin typeface="Century Gothic" panose="020B0502020202020204" pitchFamily="34" charset="0"/>
                <a:cs typeface="Arial" panose="020B0604020202020204" pitchFamily="34" charset="0"/>
              </a:rPr>
              <a:t>Termochilca</a:t>
            </a:r>
            <a:r>
              <a:rPr lang="en-US" sz="1100" dirty="0" smtClean="0">
                <a:solidFill>
                  <a:schemeClr val="tx1">
                    <a:lumMod val="65000"/>
                    <a:lumOff val="35000"/>
                  </a:schemeClr>
                </a:solidFill>
                <a:latin typeface="Century Gothic" panose="020B0502020202020204" pitchFamily="34" charset="0"/>
                <a:cs typeface="Arial" panose="020B0604020202020204" pitchFamily="34" charset="0"/>
              </a:rPr>
              <a:t>)</a:t>
            </a:r>
            <a:endParaRPr lang="en-US" sz="1100" dirty="0">
              <a:solidFill>
                <a:schemeClr val="tx1">
                  <a:lumMod val="65000"/>
                  <a:lumOff val="35000"/>
                </a:schemeClr>
              </a:solidFill>
              <a:latin typeface="Century Gothic" panose="020B0502020202020204" pitchFamily="34" charset="0"/>
              <a:cs typeface="Arial" panose="020B0604020202020204" pitchFamily="34" charset="0"/>
            </a:endParaRPr>
          </a:p>
        </p:txBody>
      </p:sp>
      <p:sp>
        <p:nvSpPr>
          <p:cNvPr id="51" name="Google Shape;152;p26">
            <a:extLst>
              <a:ext uri="{FF2B5EF4-FFF2-40B4-BE49-F238E27FC236}">
                <a16:creationId xmlns:a16="http://schemas.microsoft.com/office/drawing/2014/main" id="{42F21E15-F6ED-D849-AF35-3564AC2CC7E7}"/>
              </a:ext>
            </a:extLst>
          </p:cNvPr>
          <p:cNvSpPr txBox="1">
            <a:spLocks/>
          </p:cNvSpPr>
          <p:nvPr/>
        </p:nvSpPr>
        <p:spPr>
          <a:xfrm>
            <a:off x="2789230" y="4780620"/>
            <a:ext cx="3002400" cy="770400"/>
          </a:xfrm>
          <a:prstGeom prst="rect">
            <a:avLst/>
          </a:prstGeom>
        </p:spPr>
        <p:txBody>
          <a:bodyPr spcFirstLastPara="1" vert="horz" wrap="square" lIns="121900" tIns="121900" rIns="121900" bIns="121900"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smtClean="0">
                <a:solidFill>
                  <a:schemeClr val="tx1">
                    <a:lumMod val="65000"/>
                    <a:lumOff val="35000"/>
                  </a:schemeClr>
                </a:solidFill>
                <a:latin typeface="Century Gothic" panose="020B0502020202020204" pitchFamily="34" charset="0"/>
                <a:cs typeface="Arial" panose="020B0604020202020204" pitchFamily="34" charset="0"/>
              </a:rPr>
              <a:t>RETIRO IQBF</a:t>
            </a:r>
            <a:endParaRPr lang="en-US" sz="1800" b="1" dirty="0">
              <a:solidFill>
                <a:schemeClr val="tx1">
                  <a:lumMod val="65000"/>
                  <a:lumOff val="35000"/>
                </a:schemeClr>
              </a:solidFill>
              <a:latin typeface="Century Gothic" panose="020B0502020202020204" pitchFamily="34" charset="0"/>
              <a:cs typeface="Arial" panose="020B0604020202020204" pitchFamily="34" charset="0"/>
            </a:endParaRPr>
          </a:p>
        </p:txBody>
      </p:sp>
      <p:sp>
        <p:nvSpPr>
          <p:cNvPr id="52" name="Google Shape;153;p26">
            <a:extLst>
              <a:ext uri="{FF2B5EF4-FFF2-40B4-BE49-F238E27FC236}">
                <a16:creationId xmlns:a16="http://schemas.microsoft.com/office/drawing/2014/main" id="{B2352089-D186-C643-9905-9608A240B28B}"/>
              </a:ext>
            </a:extLst>
          </p:cNvPr>
          <p:cNvSpPr txBox="1">
            <a:spLocks/>
          </p:cNvSpPr>
          <p:nvPr/>
        </p:nvSpPr>
        <p:spPr>
          <a:xfrm>
            <a:off x="2975399" y="5228709"/>
            <a:ext cx="2542000" cy="763200"/>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100" dirty="0" smtClean="0">
                <a:solidFill>
                  <a:schemeClr val="tx1">
                    <a:lumMod val="65000"/>
                    <a:lumOff val="35000"/>
                  </a:schemeClr>
                </a:solidFill>
                <a:latin typeface="Century Gothic" panose="020B0502020202020204" pitchFamily="34" charset="0"/>
                <a:cs typeface="Arial" panose="020B0604020202020204" pitchFamily="34" charset="0"/>
              </a:rPr>
              <a:t>OT 13113 </a:t>
            </a:r>
            <a:r>
              <a:rPr lang="en-US" sz="1100" dirty="0" err="1" smtClean="0">
                <a:solidFill>
                  <a:schemeClr val="tx1">
                    <a:lumMod val="65000"/>
                    <a:lumOff val="35000"/>
                  </a:schemeClr>
                </a:solidFill>
                <a:latin typeface="Century Gothic" panose="020B0502020202020204" pitchFamily="34" charset="0"/>
                <a:cs typeface="Arial" panose="020B0604020202020204" pitchFamily="34" charset="0"/>
              </a:rPr>
              <a:t>Brenntag</a:t>
            </a:r>
            <a:endParaRPr lang="en-US" sz="1100" dirty="0">
              <a:solidFill>
                <a:schemeClr val="tx1">
                  <a:lumMod val="65000"/>
                  <a:lumOff val="35000"/>
                </a:schemeClr>
              </a:solidFill>
              <a:latin typeface="Century Gothic" panose="020B0502020202020204" pitchFamily="34" charset="0"/>
              <a:cs typeface="Arial" panose="020B0604020202020204" pitchFamily="34" charset="0"/>
            </a:endParaRPr>
          </a:p>
        </p:txBody>
      </p:sp>
      <p:sp>
        <p:nvSpPr>
          <p:cNvPr id="53" name="Google Shape;155;p26">
            <a:extLst>
              <a:ext uri="{FF2B5EF4-FFF2-40B4-BE49-F238E27FC236}">
                <a16:creationId xmlns:a16="http://schemas.microsoft.com/office/drawing/2014/main" id="{2ABE27E4-AB5B-7149-BCD0-5551BADB3995}"/>
              </a:ext>
            </a:extLst>
          </p:cNvPr>
          <p:cNvSpPr txBox="1">
            <a:spLocks/>
          </p:cNvSpPr>
          <p:nvPr/>
        </p:nvSpPr>
        <p:spPr>
          <a:xfrm>
            <a:off x="6372398" y="4790642"/>
            <a:ext cx="3002400" cy="770400"/>
          </a:xfrm>
          <a:prstGeom prst="rect">
            <a:avLst/>
          </a:prstGeom>
        </p:spPr>
        <p:txBody>
          <a:bodyPr spcFirstLastPara="1" vert="horz" wrap="square" lIns="121900" tIns="121900" rIns="121900" bIns="121900"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smtClean="0">
                <a:solidFill>
                  <a:schemeClr val="tx1">
                    <a:lumMod val="65000"/>
                    <a:lumOff val="35000"/>
                  </a:schemeClr>
                </a:solidFill>
                <a:latin typeface="Century Gothic" panose="020B0502020202020204" pitchFamily="34" charset="0"/>
                <a:cs typeface="Arial" panose="020B0604020202020204" pitchFamily="34" charset="0"/>
              </a:rPr>
              <a:t>P.A. FERTILIZANTES</a:t>
            </a:r>
            <a:endParaRPr lang="en-US" sz="1800" b="1" dirty="0">
              <a:solidFill>
                <a:schemeClr val="tx1">
                  <a:lumMod val="65000"/>
                  <a:lumOff val="35000"/>
                </a:schemeClr>
              </a:solidFill>
              <a:latin typeface="Century Gothic" panose="020B0502020202020204" pitchFamily="34" charset="0"/>
              <a:cs typeface="Arial" panose="020B0604020202020204" pitchFamily="34" charset="0"/>
            </a:endParaRPr>
          </a:p>
        </p:txBody>
      </p:sp>
      <p:sp>
        <p:nvSpPr>
          <p:cNvPr id="54" name="Google Shape;156;p26">
            <a:extLst>
              <a:ext uri="{FF2B5EF4-FFF2-40B4-BE49-F238E27FC236}">
                <a16:creationId xmlns:a16="http://schemas.microsoft.com/office/drawing/2014/main" id="{4BD1DCB5-C3BF-DC45-BF7B-D57885716DCA}"/>
              </a:ext>
            </a:extLst>
          </p:cNvPr>
          <p:cNvSpPr txBox="1">
            <a:spLocks/>
          </p:cNvSpPr>
          <p:nvPr/>
        </p:nvSpPr>
        <p:spPr>
          <a:xfrm>
            <a:off x="6589529" y="5236265"/>
            <a:ext cx="2542000" cy="763200"/>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100" dirty="0" smtClean="0">
                <a:solidFill>
                  <a:schemeClr val="tx1">
                    <a:lumMod val="65000"/>
                    <a:lumOff val="35000"/>
                  </a:schemeClr>
                </a:solidFill>
                <a:latin typeface="Century Gothic" panose="020B0502020202020204" pitchFamily="34" charset="0"/>
                <a:cs typeface="Arial" panose="020B0604020202020204" pitchFamily="34" charset="0"/>
              </a:rPr>
              <a:t>OT 12231 Inka </a:t>
            </a:r>
            <a:r>
              <a:rPr lang="en-US" sz="1100" dirty="0" err="1" smtClean="0">
                <a:solidFill>
                  <a:schemeClr val="tx1">
                    <a:lumMod val="65000"/>
                    <a:lumOff val="35000"/>
                  </a:schemeClr>
                </a:solidFill>
                <a:latin typeface="Century Gothic" panose="020B0502020202020204" pitchFamily="34" charset="0"/>
                <a:cs typeface="Arial" panose="020B0604020202020204" pitchFamily="34" charset="0"/>
              </a:rPr>
              <a:t>Agri</a:t>
            </a:r>
            <a:endParaRPr lang="en-US" sz="1100" dirty="0">
              <a:solidFill>
                <a:schemeClr val="tx1">
                  <a:lumMod val="65000"/>
                  <a:lumOff val="35000"/>
                </a:schemeClr>
              </a:solidFill>
              <a:latin typeface="Century Gothic" panose="020B0502020202020204" pitchFamily="34" charset="0"/>
              <a:cs typeface="Arial" panose="020B0604020202020204" pitchFamily="34" charset="0"/>
            </a:endParaRPr>
          </a:p>
        </p:txBody>
      </p:sp>
      <p:pic>
        <p:nvPicPr>
          <p:cNvPr id="55" name="Picture 54">
            <a:extLst>
              <a:ext uri="{FF2B5EF4-FFF2-40B4-BE49-F238E27FC236}">
                <a16:creationId xmlns:a16="http://schemas.microsoft.com/office/drawing/2014/main" id="{C9865E54-4590-324D-81B2-F85D00C8453A}"/>
              </a:ext>
            </a:extLst>
          </p:cNvPr>
          <p:cNvPicPr>
            <a:picLocks noChangeAspect="1"/>
          </p:cNvPicPr>
          <p:nvPr/>
        </p:nvPicPr>
        <p:blipFill>
          <a:blip r:embed="rId2"/>
          <a:stretch>
            <a:fillRect/>
          </a:stretch>
        </p:blipFill>
        <p:spPr>
          <a:xfrm>
            <a:off x="10762998" y="6118105"/>
            <a:ext cx="1169312" cy="505331"/>
          </a:xfrm>
          <a:prstGeom prst="rect">
            <a:avLst/>
          </a:prstGeom>
        </p:spPr>
      </p:pic>
    </p:spTree>
    <p:extLst>
      <p:ext uri="{BB962C8B-B14F-4D97-AF65-F5344CB8AC3E}">
        <p14:creationId xmlns:p14="http://schemas.microsoft.com/office/powerpoint/2010/main" val="16737470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oogle Shape;123;p24">
            <a:extLst>
              <a:ext uri="{FF2B5EF4-FFF2-40B4-BE49-F238E27FC236}">
                <a16:creationId xmlns:a16="http://schemas.microsoft.com/office/drawing/2014/main" id="{63886216-63FE-E34F-BC55-B44BF4147C8A}"/>
              </a:ext>
            </a:extLst>
          </p:cNvPr>
          <p:cNvPicPr preferRelativeResize="0"/>
          <p:nvPr/>
        </p:nvPicPr>
        <p:blipFill rotWithShape="1">
          <a:blip r:embed="rId2">
            <a:alphaModFix/>
          </a:blip>
          <a:srcRect r="47103"/>
          <a:stretch/>
        </p:blipFill>
        <p:spPr>
          <a:xfrm flipH="1">
            <a:off x="6666812" y="-33700"/>
            <a:ext cx="5548937" cy="6925400"/>
          </a:xfrm>
          <a:prstGeom prst="rect">
            <a:avLst/>
          </a:prstGeom>
          <a:noFill/>
          <a:ln>
            <a:noFill/>
          </a:ln>
        </p:spPr>
      </p:pic>
      <p:sp>
        <p:nvSpPr>
          <p:cNvPr id="3" name="Google Shape;218;p28">
            <a:extLst>
              <a:ext uri="{FF2B5EF4-FFF2-40B4-BE49-F238E27FC236}">
                <a16:creationId xmlns:a16="http://schemas.microsoft.com/office/drawing/2014/main" id="{8F0B5C9E-137C-2F46-968C-632C6527C788}"/>
              </a:ext>
            </a:extLst>
          </p:cNvPr>
          <p:cNvSpPr/>
          <p:nvPr/>
        </p:nvSpPr>
        <p:spPr>
          <a:xfrm>
            <a:off x="-90412" y="954831"/>
            <a:ext cx="7158911" cy="1061420"/>
          </a:xfrm>
          <a:prstGeom prst="rect">
            <a:avLst/>
          </a:prstGeom>
          <a:solidFill>
            <a:srgbClr val="FFC807"/>
          </a:solidFill>
          <a:ln w="2857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219;p28">
            <a:extLst>
              <a:ext uri="{FF2B5EF4-FFF2-40B4-BE49-F238E27FC236}">
                <a16:creationId xmlns:a16="http://schemas.microsoft.com/office/drawing/2014/main" id="{0972ECB5-CFA2-A74E-A494-79352DDDECAF}"/>
              </a:ext>
            </a:extLst>
          </p:cNvPr>
          <p:cNvSpPr txBox="1">
            <a:spLocks/>
          </p:cNvSpPr>
          <p:nvPr/>
        </p:nvSpPr>
        <p:spPr>
          <a:xfrm>
            <a:off x="269954" y="2105902"/>
            <a:ext cx="6438178" cy="106142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sz="4000" b="1" dirty="0" err="1" smtClean="0">
                <a:solidFill>
                  <a:srgbClr val="0C5A9F"/>
                </a:solidFill>
                <a:latin typeface="Century Gothic" panose="020B0502020202020204" pitchFamily="34" charset="0"/>
              </a:rPr>
              <a:t>Incumplimiento</a:t>
            </a:r>
            <a:r>
              <a:rPr lang="en-US" sz="4000" b="1" dirty="0" smtClean="0">
                <a:solidFill>
                  <a:srgbClr val="0C5A9F"/>
                </a:solidFill>
                <a:latin typeface="Century Gothic" panose="020B0502020202020204" pitchFamily="34" charset="0"/>
              </a:rPr>
              <a:t> SOP</a:t>
            </a:r>
            <a:endParaRPr lang="en-US" sz="4000" b="1" dirty="0">
              <a:solidFill>
                <a:srgbClr val="0C5A9F"/>
              </a:solidFill>
              <a:latin typeface="Century Gothic" panose="020B0502020202020204" pitchFamily="34" charset="0"/>
            </a:endParaRPr>
          </a:p>
        </p:txBody>
      </p:sp>
      <p:cxnSp>
        <p:nvCxnSpPr>
          <p:cNvPr id="6" name="Google Shape;221;p28">
            <a:extLst>
              <a:ext uri="{FF2B5EF4-FFF2-40B4-BE49-F238E27FC236}">
                <a16:creationId xmlns:a16="http://schemas.microsoft.com/office/drawing/2014/main" id="{8D8E90BC-78E1-204C-846C-C5BDF1E570AF}"/>
              </a:ext>
            </a:extLst>
          </p:cNvPr>
          <p:cNvCxnSpPr/>
          <p:nvPr/>
        </p:nvCxnSpPr>
        <p:spPr>
          <a:xfrm rot="10800000">
            <a:off x="1052343" y="-33700"/>
            <a:ext cx="0" cy="1336824"/>
          </a:xfrm>
          <a:prstGeom prst="straightConnector1">
            <a:avLst/>
          </a:prstGeom>
          <a:noFill/>
          <a:ln w="28575" cap="flat" cmpd="sng">
            <a:solidFill>
              <a:srgbClr val="0C5A9F"/>
            </a:solidFill>
            <a:prstDash val="solid"/>
            <a:round/>
            <a:headEnd type="none" w="med" len="med"/>
            <a:tailEnd type="none" w="med" len="med"/>
          </a:ln>
        </p:spPr>
      </p:cxnSp>
      <p:grpSp>
        <p:nvGrpSpPr>
          <p:cNvPr id="7" name="Google Shape;222;p28">
            <a:extLst>
              <a:ext uri="{FF2B5EF4-FFF2-40B4-BE49-F238E27FC236}">
                <a16:creationId xmlns:a16="http://schemas.microsoft.com/office/drawing/2014/main" id="{D203BAB0-B525-3140-B917-77725757F8D3}"/>
              </a:ext>
            </a:extLst>
          </p:cNvPr>
          <p:cNvGrpSpPr/>
          <p:nvPr/>
        </p:nvGrpSpPr>
        <p:grpSpPr>
          <a:xfrm>
            <a:off x="1009560" y="1465832"/>
            <a:ext cx="85566" cy="598859"/>
            <a:chOff x="687750" y="1096650"/>
            <a:chExt cx="64500" cy="451421"/>
          </a:xfrm>
          <a:solidFill>
            <a:srgbClr val="0C5A9F"/>
          </a:solidFill>
        </p:grpSpPr>
        <p:sp>
          <p:nvSpPr>
            <p:cNvPr id="8" name="Google Shape;223;p28">
              <a:extLst>
                <a:ext uri="{FF2B5EF4-FFF2-40B4-BE49-F238E27FC236}">
                  <a16:creationId xmlns:a16="http://schemas.microsoft.com/office/drawing/2014/main" id="{9ED366CA-C05C-9149-B0E0-EFA1A6452E7D}"/>
                </a:ext>
              </a:extLst>
            </p:cNvPr>
            <p:cNvSpPr/>
            <p:nvPr/>
          </p:nvSpPr>
          <p:spPr>
            <a:xfrm>
              <a:off x="687750" y="1483571"/>
              <a:ext cx="64500" cy="645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24;p28">
              <a:extLst>
                <a:ext uri="{FF2B5EF4-FFF2-40B4-BE49-F238E27FC236}">
                  <a16:creationId xmlns:a16="http://schemas.microsoft.com/office/drawing/2014/main" id="{291ECD3D-850C-7F4F-9373-D55EAF248A3F}"/>
                </a:ext>
              </a:extLst>
            </p:cNvPr>
            <p:cNvSpPr/>
            <p:nvPr/>
          </p:nvSpPr>
          <p:spPr>
            <a:xfrm>
              <a:off x="687750" y="1290111"/>
              <a:ext cx="64500" cy="645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25;p28">
              <a:extLst>
                <a:ext uri="{FF2B5EF4-FFF2-40B4-BE49-F238E27FC236}">
                  <a16:creationId xmlns:a16="http://schemas.microsoft.com/office/drawing/2014/main" id="{08F4A11B-4C5C-5141-A16D-844219E7A8D7}"/>
                </a:ext>
              </a:extLst>
            </p:cNvPr>
            <p:cNvSpPr/>
            <p:nvPr/>
          </p:nvSpPr>
          <p:spPr>
            <a:xfrm>
              <a:off x="687750" y="1096650"/>
              <a:ext cx="64500" cy="645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5" name="Picture 14">
            <a:extLst>
              <a:ext uri="{FF2B5EF4-FFF2-40B4-BE49-F238E27FC236}">
                <a16:creationId xmlns:a16="http://schemas.microsoft.com/office/drawing/2014/main" id="{46F413E4-A6DA-EB46-B1C7-AF01835CC25F}"/>
              </a:ext>
            </a:extLst>
          </p:cNvPr>
          <p:cNvPicPr>
            <a:picLocks noChangeAspect="1"/>
          </p:cNvPicPr>
          <p:nvPr/>
        </p:nvPicPr>
        <p:blipFill>
          <a:blip r:embed="rId3"/>
          <a:stretch>
            <a:fillRect/>
          </a:stretch>
        </p:blipFill>
        <p:spPr>
          <a:xfrm>
            <a:off x="4592064" y="173287"/>
            <a:ext cx="1710879" cy="739375"/>
          </a:xfrm>
          <a:prstGeom prst="rect">
            <a:avLst/>
          </a:prstGeom>
        </p:spPr>
      </p:pic>
      <p:sp>
        <p:nvSpPr>
          <p:cNvPr id="16" name="Google Shape;206;p30">
            <a:extLst>
              <a:ext uri="{FF2B5EF4-FFF2-40B4-BE49-F238E27FC236}">
                <a16:creationId xmlns:a16="http://schemas.microsoft.com/office/drawing/2014/main" id="{4D064BAD-FF70-A748-9AF3-D17C4ADC243B}"/>
              </a:ext>
            </a:extLst>
          </p:cNvPr>
          <p:cNvSpPr txBox="1">
            <a:spLocks/>
          </p:cNvSpPr>
          <p:nvPr/>
        </p:nvSpPr>
        <p:spPr>
          <a:xfrm>
            <a:off x="269954" y="3112538"/>
            <a:ext cx="6032989" cy="3442149"/>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sz="1200" b="1" dirty="0" smtClean="0">
                <a:solidFill>
                  <a:schemeClr val="tx1">
                    <a:lumMod val="50000"/>
                    <a:lumOff val="50000"/>
                  </a:schemeClr>
                </a:solidFill>
                <a:latin typeface="Century Gothic" panose="020B0502020202020204" pitchFamily="34" charset="0"/>
                <a:cs typeface="Calibri Light" panose="020F0302020204030204" pitchFamily="34" charset="0"/>
              </a:rPr>
              <a:t>Exportación Ecuador - Montana</a:t>
            </a:r>
            <a:endParaRPr lang="es-MX" sz="1200" b="1" dirty="0">
              <a:solidFill>
                <a:schemeClr val="tx1">
                  <a:lumMod val="50000"/>
                  <a:lumOff val="50000"/>
                </a:schemeClr>
              </a:solidFill>
              <a:latin typeface="Century Gothic" panose="020B0502020202020204" pitchFamily="34" charset="0"/>
              <a:cs typeface="Calibri Light" panose="020F0302020204030204" pitchFamily="34" charset="0"/>
            </a:endParaRPr>
          </a:p>
          <a:p>
            <a:pPr algn="just"/>
            <a:r>
              <a:rPr lang="es-PE" sz="1200" b="1" dirty="0" smtClean="0">
                <a:solidFill>
                  <a:schemeClr val="tx1">
                    <a:lumMod val="50000"/>
                    <a:lumOff val="50000"/>
                  </a:schemeClr>
                </a:solidFill>
                <a:latin typeface="Century Gothic" panose="020B0502020202020204" pitchFamily="34" charset="0"/>
                <a:cs typeface="Calibri Light" panose="020F0302020204030204" pitchFamily="34" charset="0"/>
              </a:rPr>
              <a:t>Causa</a:t>
            </a:r>
            <a:r>
              <a:rPr lang="es-PE" sz="1200" b="1" dirty="0">
                <a:solidFill>
                  <a:schemeClr val="tx1">
                    <a:lumMod val="50000"/>
                    <a:lumOff val="50000"/>
                  </a:schemeClr>
                </a:solidFill>
                <a:latin typeface="Century Gothic" panose="020B0502020202020204" pitchFamily="34" charset="0"/>
                <a:cs typeface="Calibri Light" panose="020F0302020204030204" pitchFamily="34" charset="0"/>
              </a:rPr>
              <a:t>: </a:t>
            </a:r>
            <a:r>
              <a:rPr lang="es-PE" sz="1200" dirty="0">
                <a:solidFill>
                  <a:schemeClr val="tx1">
                    <a:lumMod val="50000"/>
                    <a:lumOff val="50000"/>
                  </a:schemeClr>
                </a:solidFill>
                <a:latin typeface="Century Gothic" panose="020B0502020202020204" pitchFamily="34" charset="0"/>
                <a:cs typeface="Calibri Light" panose="020F0302020204030204" pitchFamily="34" charset="0"/>
              </a:rPr>
              <a:t>No revisión de la reserva – documentos G/R</a:t>
            </a:r>
          </a:p>
          <a:p>
            <a:pPr algn="just"/>
            <a:r>
              <a:rPr lang="es-PE" sz="1200" b="1" dirty="0" smtClean="0">
                <a:solidFill>
                  <a:schemeClr val="tx1">
                    <a:lumMod val="50000"/>
                    <a:lumOff val="50000"/>
                  </a:schemeClr>
                </a:solidFill>
                <a:latin typeface="Century Gothic" panose="020B0502020202020204" pitchFamily="34" charset="0"/>
                <a:cs typeface="Calibri Light" panose="020F0302020204030204" pitchFamily="34" charset="0"/>
              </a:rPr>
              <a:t>Contingencia</a:t>
            </a:r>
            <a:r>
              <a:rPr lang="es-PE" sz="1200" b="1" dirty="0">
                <a:solidFill>
                  <a:schemeClr val="tx1">
                    <a:lumMod val="50000"/>
                    <a:lumOff val="50000"/>
                  </a:schemeClr>
                </a:solidFill>
                <a:latin typeface="Century Gothic" panose="020B0502020202020204" pitchFamily="34" charset="0"/>
                <a:cs typeface="Calibri Light" panose="020F0302020204030204" pitchFamily="34" charset="0"/>
              </a:rPr>
              <a:t>: </a:t>
            </a:r>
            <a:r>
              <a:rPr lang="es-PE" sz="1200" dirty="0">
                <a:solidFill>
                  <a:schemeClr val="tx1">
                    <a:lumMod val="50000"/>
                    <a:lumOff val="50000"/>
                  </a:schemeClr>
                </a:solidFill>
                <a:latin typeface="Century Gothic" panose="020B0502020202020204" pitchFamily="34" charset="0"/>
                <a:cs typeface="Calibri Light" panose="020F0302020204030204" pitchFamily="34" charset="0"/>
              </a:rPr>
              <a:t>Gastos extras de transporte-reclamo del cliente interno-perdida de reserva</a:t>
            </a:r>
          </a:p>
          <a:p>
            <a:pPr algn="just"/>
            <a:r>
              <a:rPr lang="es-PE" sz="1200" b="1" dirty="0" smtClean="0">
                <a:solidFill>
                  <a:schemeClr val="tx1">
                    <a:lumMod val="50000"/>
                    <a:lumOff val="50000"/>
                  </a:schemeClr>
                </a:solidFill>
                <a:latin typeface="Century Gothic" panose="020B0502020202020204" pitchFamily="34" charset="0"/>
                <a:cs typeface="Calibri Light" panose="020F0302020204030204" pitchFamily="34" charset="0"/>
              </a:rPr>
              <a:t>Medidas </a:t>
            </a:r>
            <a:r>
              <a:rPr lang="es-PE" sz="1200" b="1" dirty="0">
                <a:solidFill>
                  <a:schemeClr val="tx1">
                    <a:lumMod val="50000"/>
                    <a:lumOff val="50000"/>
                  </a:schemeClr>
                </a:solidFill>
                <a:latin typeface="Century Gothic" panose="020B0502020202020204" pitchFamily="34" charset="0"/>
                <a:cs typeface="Calibri Light" panose="020F0302020204030204" pitchFamily="34" charset="0"/>
              </a:rPr>
              <a:t>correctivas: </a:t>
            </a:r>
            <a:r>
              <a:rPr lang="es-PE" sz="1200" dirty="0">
                <a:solidFill>
                  <a:schemeClr val="tx1">
                    <a:lumMod val="50000"/>
                    <a:lumOff val="50000"/>
                  </a:schemeClr>
                </a:solidFill>
                <a:latin typeface="Century Gothic" panose="020B0502020202020204" pitchFamily="34" charset="0"/>
                <a:cs typeface="Calibri Light" panose="020F0302020204030204" pitchFamily="34" charset="0"/>
              </a:rPr>
              <a:t>Se realizar la revisión del SOP en un embarque expo como indica </a:t>
            </a:r>
          </a:p>
          <a:p>
            <a:pPr algn="just"/>
            <a:r>
              <a:rPr lang="es-PE" sz="1200" b="1" dirty="0" smtClean="0">
                <a:solidFill>
                  <a:schemeClr val="tx1">
                    <a:lumMod val="50000"/>
                    <a:lumOff val="50000"/>
                  </a:schemeClr>
                </a:solidFill>
                <a:latin typeface="Century Gothic" panose="020B0502020202020204" pitchFamily="34" charset="0"/>
                <a:cs typeface="Calibri Light" panose="020F0302020204030204" pitchFamily="34" charset="0"/>
              </a:rPr>
              <a:t>Aprendizajes</a:t>
            </a:r>
            <a:r>
              <a:rPr lang="es-PE" sz="1200" b="1" dirty="0">
                <a:solidFill>
                  <a:schemeClr val="tx1">
                    <a:lumMod val="50000"/>
                    <a:lumOff val="50000"/>
                  </a:schemeClr>
                </a:solidFill>
                <a:latin typeface="Century Gothic" panose="020B0502020202020204" pitchFamily="34" charset="0"/>
                <a:cs typeface="Calibri Light" panose="020F0302020204030204" pitchFamily="34" charset="0"/>
              </a:rPr>
              <a:t>: </a:t>
            </a:r>
            <a:r>
              <a:rPr lang="es-PE" sz="1200" dirty="0">
                <a:solidFill>
                  <a:schemeClr val="tx1">
                    <a:lumMod val="50000"/>
                    <a:lumOff val="50000"/>
                  </a:schemeClr>
                </a:solidFill>
                <a:latin typeface="Century Gothic" panose="020B0502020202020204" pitchFamily="34" charset="0"/>
                <a:cs typeface="Calibri Light" panose="020F0302020204030204" pitchFamily="34" charset="0"/>
              </a:rPr>
              <a:t>Cumplir con las funciones INH y no asumir que el cliente tiene manejado el caso</a:t>
            </a:r>
            <a:endParaRPr lang="es-MX" sz="1200" dirty="0">
              <a:solidFill>
                <a:schemeClr val="tx1">
                  <a:lumMod val="50000"/>
                  <a:lumOff val="50000"/>
                </a:schemeClr>
              </a:solidFill>
              <a:latin typeface="Century Gothic" panose="020B0502020202020204" pitchFamily="34" charset="0"/>
              <a:cs typeface="Calibri Light" panose="020F0302020204030204" pitchFamily="34" charset="0"/>
            </a:endParaRPr>
          </a:p>
          <a:p>
            <a:pPr algn="just"/>
            <a:endParaRPr lang="es-PE" sz="1200" dirty="0">
              <a:solidFill>
                <a:schemeClr val="tx1">
                  <a:lumMod val="50000"/>
                  <a:lumOff val="50000"/>
                </a:schemeClr>
              </a:solidFill>
              <a:latin typeface="Century Gothic" panose="020B0502020202020204" pitchFamily="34" charset="0"/>
              <a:cs typeface="Calibri Light" panose="020F0302020204030204" pitchFamily="34" charset="0"/>
            </a:endParaRPr>
          </a:p>
        </p:txBody>
      </p:sp>
    </p:spTree>
    <p:extLst>
      <p:ext uri="{BB962C8B-B14F-4D97-AF65-F5344CB8AC3E}">
        <p14:creationId xmlns:p14="http://schemas.microsoft.com/office/powerpoint/2010/main" val="314510986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61" name="Google Shape;361;p39"/>
          <p:cNvSpPr/>
          <p:nvPr/>
        </p:nvSpPr>
        <p:spPr>
          <a:xfrm>
            <a:off x="7587891" y="869967"/>
            <a:ext cx="212400" cy="2489997"/>
          </a:xfrm>
          <a:prstGeom prst="rect">
            <a:avLst/>
          </a:prstGeom>
          <a:solidFill>
            <a:srgbClr val="0C5A9F"/>
          </a:solidFill>
          <a:ln>
            <a:noFill/>
          </a:ln>
        </p:spPr>
        <p:txBody>
          <a:bodyPr spcFirstLastPara="1" wrap="square" lIns="121900" tIns="121900" rIns="121900" bIns="121900" anchor="ctr" anchorCtr="0">
            <a:noAutofit/>
          </a:bodyPr>
          <a:lstStyle/>
          <a:p>
            <a:endParaRPr sz="2400"/>
          </a:p>
        </p:txBody>
      </p:sp>
      <p:sp>
        <p:nvSpPr>
          <p:cNvPr id="362" name="Google Shape;362;p39"/>
          <p:cNvSpPr/>
          <p:nvPr/>
        </p:nvSpPr>
        <p:spPr>
          <a:xfrm>
            <a:off x="7587891" y="3498033"/>
            <a:ext cx="212400" cy="2490000"/>
          </a:xfrm>
          <a:prstGeom prst="rect">
            <a:avLst/>
          </a:prstGeom>
          <a:solidFill>
            <a:srgbClr val="FFC807"/>
          </a:solidFill>
          <a:ln>
            <a:noFill/>
          </a:ln>
        </p:spPr>
        <p:txBody>
          <a:bodyPr spcFirstLastPara="1" wrap="square" lIns="121900" tIns="121900" rIns="121900" bIns="121900" anchor="ctr" anchorCtr="0">
            <a:noAutofit/>
          </a:bodyPr>
          <a:lstStyle/>
          <a:p>
            <a:endParaRPr sz="2400"/>
          </a:p>
        </p:txBody>
      </p:sp>
      <p:pic>
        <p:nvPicPr>
          <p:cNvPr id="11" name="Picture 10">
            <a:extLst>
              <a:ext uri="{FF2B5EF4-FFF2-40B4-BE49-F238E27FC236}">
                <a16:creationId xmlns:a16="http://schemas.microsoft.com/office/drawing/2014/main" id="{35B0C34B-F01D-994E-8059-3107BB7AAB60}"/>
              </a:ext>
            </a:extLst>
          </p:cNvPr>
          <p:cNvPicPr>
            <a:picLocks noChangeAspect="1"/>
          </p:cNvPicPr>
          <p:nvPr/>
        </p:nvPicPr>
        <p:blipFill>
          <a:blip r:embed="rId3"/>
          <a:stretch>
            <a:fillRect/>
          </a:stretch>
        </p:blipFill>
        <p:spPr>
          <a:xfrm>
            <a:off x="10641403" y="6183421"/>
            <a:ext cx="1169312" cy="505331"/>
          </a:xfrm>
          <a:prstGeom prst="rect">
            <a:avLst/>
          </a:prstGeom>
        </p:spPr>
      </p:pic>
      <p:pic>
        <p:nvPicPr>
          <p:cNvPr id="12" name="Picture 2" descr="https://www.cli.com.pe/img/proyectos/1548684682708.png">
            <a:extLst>
              <a:ext uri="{FF2B5EF4-FFF2-40B4-BE49-F238E27FC236}">
                <a16:creationId xmlns:a16="http://schemas.microsoft.com/office/drawing/2014/main" id="{C5D5E1C7-1BE0-0142-88F0-FCB48254695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00291" y="869965"/>
            <a:ext cx="4408038" cy="248999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3" name="Imagen 12">
            <a:extLst>
              <a:ext uri="{FF2B5EF4-FFF2-40B4-BE49-F238E27FC236}">
                <a16:creationId xmlns:a16="http://schemas.microsoft.com/office/drawing/2014/main" id="{8D461890-6ECD-B544-9034-AB30D37B0694}"/>
              </a:ext>
            </a:extLst>
          </p:cNvPr>
          <p:cNvPicPr>
            <a:picLocks noChangeAspect="1"/>
          </p:cNvPicPr>
          <p:nvPr/>
        </p:nvPicPr>
        <p:blipFill rotWithShape="1">
          <a:blip r:embed="rId5"/>
          <a:srcRect t="3870"/>
          <a:stretch/>
        </p:blipFill>
        <p:spPr>
          <a:xfrm>
            <a:off x="7800291" y="3498027"/>
            <a:ext cx="4408038" cy="2490002"/>
          </a:xfrm>
          <a:prstGeom prst="rect">
            <a:avLst/>
          </a:prstGeom>
          <a:ln>
            <a:noFill/>
          </a:ln>
        </p:spPr>
      </p:pic>
      <p:sp>
        <p:nvSpPr>
          <p:cNvPr id="14" name="Google Shape;207;p30">
            <a:extLst>
              <a:ext uri="{FF2B5EF4-FFF2-40B4-BE49-F238E27FC236}">
                <a16:creationId xmlns:a16="http://schemas.microsoft.com/office/drawing/2014/main" id="{EA70059B-C7E0-AF4F-81C7-12F60D23DB14}"/>
              </a:ext>
            </a:extLst>
          </p:cNvPr>
          <p:cNvSpPr/>
          <p:nvPr/>
        </p:nvSpPr>
        <p:spPr>
          <a:xfrm rot="-5400000">
            <a:off x="-184326" y="136881"/>
            <a:ext cx="869965" cy="567430"/>
          </a:xfrm>
          <a:prstGeom prst="rect">
            <a:avLst/>
          </a:prstGeom>
          <a:solidFill>
            <a:srgbClr val="0C5A9F"/>
          </a:solidFill>
          <a:ln>
            <a:noFill/>
          </a:ln>
        </p:spPr>
        <p:txBody>
          <a:bodyPr spcFirstLastPara="1" wrap="square" lIns="121900" tIns="121900" rIns="121900" bIns="121900" anchor="ctr" anchorCtr="0">
            <a:noAutofit/>
          </a:bodyPr>
          <a:lstStyle/>
          <a:p>
            <a:endParaRPr sz="2400"/>
          </a:p>
        </p:txBody>
      </p:sp>
      <p:sp>
        <p:nvSpPr>
          <p:cNvPr id="2" name="Rectangle 1">
            <a:extLst>
              <a:ext uri="{FF2B5EF4-FFF2-40B4-BE49-F238E27FC236}">
                <a16:creationId xmlns:a16="http://schemas.microsoft.com/office/drawing/2014/main" id="{F86E0020-D278-6E4A-A8CC-26524412E129}"/>
              </a:ext>
            </a:extLst>
          </p:cNvPr>
          <p:cNvSpPr/>
          <p:nvPr/>
        </p:nvSpPr>
        <p:spPr>
          <a:xfrm>
            <a:off x="881132" y="279531"/>
            <a:ext cx="10603112" cy="461665"/>
          </a:xfrm>
          <a:prstGeom prst="rect">
            <a:avLst/>
          </a:prstGeom>
        </p:spPr>
        <p:txBody>
          <a:bodyPr wrap="square">
            <a:spAutoFit/>
          </a:bodyPr>
          <a:lstStyle/>
          <a:p>
            <a:r>
              <a:rPr lang="es-MX" sz="2400" b="1" dirty="0" smtClean="0">
                <a:solidFill>
                  <a:srgbClr val="0C5A9F"/>
                </a:solidFill>
                <a:latin typeface="Century Gothic" panose="020B0502020202020204" pitchFamily="34" charset="0"/>
                <a:ea typeface="+mj-ea"/>
                <a:cs typeface="Calibri" panose="020F0502020204030204" pitchFamily="34" charset="0"/>
              </a:rPr>
              <a:t>Puntos generales a tomar en consideración</a:t>
            </a:r>
            <a:endParaRPr lang="es-PE" sz="2400" b="1" dirty="0">
              <a:solidFill>
                <a:srgbClr val="0C5A9F"/>
              </a:solidFill>
              <a:latin typeface="Century Gothic" panose="020B0502020202020204" pitchFamily="34" charset="0"/>
              <a:ea typeface="+mj-ea"/>
              <a:cs typeface="Calibri" panose="020F0502020204030204" pitchFamily="34" charset="0"/>
            </a:endParaRPr>
          </a:p>
        </p:txBody>
      </p:sp>
      <p:sp>
        <p:nvSpPr>
          <p:cNvPr id="27" name="Rectángulo 6">
            <a:extLst>
              <a:ext uri="{FF2B5EF4-FFF2-40B4-BE49-F238E27FC236}">
                <a16:creationId xmlns:a16="http://schemas.microsoft.com/office/drawing/2014/main" id="{C348F196-178C-AC4B-A43B-2838F5DAF391}"/>
              </a:ext>
            </a:extLst>
          </p:cNvPr>
          <p:cNvSpPr/>
          <p:nvPr/>
        </p:nvSpPr>
        <p:spPr>
          <a:xfrm>
            <a:off x="1178964" y="1436160"/>
            <a:ext cx="5054568" cy="338554"/>
          </a:xfrm>
          <a:prstGeom prst="rect">
            <a:avLst/>
          </a:prstGeom>
        </p:spPr>
        <p:txBody>
          <a:bodyPr wrap="square">
            <a:spAutoFit/>
          </a:bodyPr>
          <a:lstStyle/>
          <a:p>
            <a:r>
              <a:rPr lang="es-PE" sz="1600" b="1" dirty="0" smtClean="0">
                <a:solidFill>
                  <a:schemeClr val="accent1">
                    <a:lumMod val="75000"/>
                  </a:schemeClr>
                </a:solidFill>
                <a:effectLst/>
                <a:latin typeface="Century Gothic" panose="020B0502020202020204" pitchFamily="34" charset="0"/>
                <a:cs typeface="Calibri" panose="020F0502020204030204" pitchFamily="34" charset="0"/>
              </a:rPr>
              <a:t>Actualización </a:t>
            </a:r>
            <a:r>
              <a:rPr lang="es-PE" sz="1600" b="1" dirty="0" err="1" smtClean="0">
                <a:solidFill>
                  <a:schemeClr val="accent1">
                    <a:lumMod val="75000"/>
                  </a:schemeClr>
                </a:solidFill>
                <a:effectLst/>
                <a:latin typeface="Century Gothic" panose="020B0502020202020204" pitchFamily="34" charset="0"/>
                <a:cs typeface="Calibri" panose="020F0502020204030204" pitchFamily="34" charset="0"/>
              </a:rPr>
              <a:t>CliNet</a:t>
            </a:r>
            <a:endParaRPr lang="es-PE" sz="1600" b="1" dirty="0">
              <a:solidFill>
                <a:schemeClr val="accent1">
                  <a:lumMod val="75000"/>
                </a:schemeClr>
              </a:solidFill>
              <a:effectLst/>
              <a:latin typeface="Century Gothic" panose="020B0502020202020204" pitchFamily="34" charset="0"/>
              <a:cs typeface="Calibri" panose="020F0502020204030204" pitchFamily="34" charset="0"/>
            </a:endParaRPr>
          </a:p>
        </p:txBody>
      </p:sp>
      <p:sp>
        <p:nvSpPr>
          <p:cNvPr id="29" name="object 6">
            <a:extLst>
              <a:ext uri="{FF2B5EF4-FFF2-40B4-BE49-F238E27FC236}">
                <a16:creationId xmlns:a16="http://schemas.microsoft.com/office/drawing/2014/main" id="{226136E4-E783-4740-BB3A-00CE8A28EB1A}"/>
              </a:ext>
            </a:extLst>
          </p:cNvPr>
          <p:cNvSpPr/>
          <p:nvPr/>
        </p:nvSpPr>
        <p:spPr>
          <a:xfrm>
            <a:off x="283315" y="6277406"/>
            <a:ext cx="3272035" cy="395017"/>
          </a:xfrm>
          <a:prstGeom prst="rect">
            <a:avLst/>
          </a:prstGeom>
          <a:blipFill>
            <a:blip r:embed="rId6" cstate="print">
              <a:alphaModFix amt="50000"/>
              <a:extLst>
                <a:ext uri="{BEBA8EAE-BF5A-486C-A8C5-ECC9F3942E4B}">
                  <a14:imgProps xmlns:a14="http://schemas.microsoft.com/office/drawing/2010/main">
                    <a14:imgLayer r:embed="rId7">
                      <a14:imgEffect>
                        <a14:saturation sat="0"/>
                      </a14:imgEffect>
                    </a14:imgLayer>
                  </a14:imgProps>
                </a:ext>
              </a:extLst>
            </a:blip>
            <a:stretch>
              <a:fillRect/>
            </a:stretch>
          </a:blipFill>
        </p:spPr>
        <p:txBody>
          <a:bodyPr wrap="square" lIns="0" tIns="0" rIns="0" bIns="0" rtlCol="0"/>
          <a:lstStyle/>
          <a:p>
            <a:endParaRPr/>
          </a:p>
        </p:txBody>
      </p:sp>
      <p:sp>
        <p:nvSpPr>
          <p:cNvPr id="16" name="Google Shape;206;p30">
            <a:extLst>
              <a:ext uri="{FF2B5EF4-FFF2-40B4-BE49-F238E27FC236}">
                <a16:creationId xmlns:a16="http://schemas.microsoft.com/office/drawing/2014/main" id="{C6F7009E-575F-0548-BC35-B65A20AAE850}"/>
              </a:ext>
            </a:extLst>
          </p:cNvPr>
          <p:cNvSpPr txBox="1">
            <a:spLocks/>
          </p:cNvSpPr>
          <p:nvPr/>
        </p:nvSpPr>
        <p:spPr>
          <a:xfrm>
            <a:off x="1178964" y="1595956"/>
            <a:ext cx="4636203" cy="1580490"/>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PE" sz="1400" dirty="0" smtClean="0">
                <a:solidFill>
                  <a:schemeClr val="tx1">
                    <a:lumMod val="50000"/>
                    <a:lumOff val="50000"/>
                  </a:schemeClr>
                </a:solidFill>
                <a:latin typeface="Century Gothic" panose="020B0502020202020204" pitchFamily="34" charset="0"/>
                <a:cs typeface="Calibri Light" panose="020F0302020204030204" pitchFamily="34" charset="0"/>
              </a:rPr>
              <a:t>Barrido al 100% de las ordenes en proceso.</a:t>
            </a:r>
          </a:p>
          <a:p>
            <a:r>
              <a:rPr lang="es-PE" sz="1400" dirty="0" smtClean="0">
                <a:solidFill>
                  <a:schemeClr val="tx1">
                    <a:lumMod val="50000"/>
                    <a:lumOff val="50000"/>
                  </a:schemeClr>
                </a:solidFill>
                <a:latin typeface="Century Gothic" panose="020B0502020202020204" pitchFamily="34" charset="0"/>
                <a:cs typeface="Calibri Light" panose="020F0302020204030204" pitchFamily="34" charset="0"/>
              </a:rPr>
              <a:t>Actualización de fechas (según corresponda)</a:t>
            </a:r>
          </a:p>
          <a:p>
            <a:r>
              <a:rPr lang="es-PE" sz="1400" dirty="0" smtClean="0">
                <a:solidFill>
                  <a:schemeClr val="tx1">
                    <a:lumMod val="50000"/>
                    <a:lumOff val="50000"/>
                  </a:schemeClr>
                </a:solidFill>
                <a:latin typeface="Century Gothic" panose="020B0502020202020204" pitchFamily="34" charset="0"/>
                <a:cs typeface="Calibri Light" panose="020F0302020204030204" pitchFamily="34" charset="0"/>
              </a:rPr>
              <a:t>Ingreso glosa 40025</a:t>
            </a:r>
          </a:p>
          <a:p>
            <a:r>
              <a:rPr lang="es-PE" sz="1400" dirty="0" smtClean="0">
                <a:solidFill>
                  <a:schemeClr val="tx1">
                    <a:lumMod val="50000"/>
                    <a:lumOff val="50000"/>
                  </a:schemeClr>
                </a:solidFill>
                <a:latin typeface="Century Gothic" panose="020B0502020202020204" pitchFamily="34" charset="0"/>
                <a:cs typeface="Calibri Light" panose="020F0302020204030204" pitchFamily="34" charset="0"/>
              </a:rPr>
              <a:t>Tomar acciones que correspondan (facturar, glosa 00837, glosas de culminación, etc.)</a:t>
            </a:r>
          </a:p>
          <a:p>
            <a:pPr marL="0" indent="0">
              <a:buNone/>
            </a:pPr>
            <a:endParaRPr lang="es-PE" sz="1400" dirty="0">
              <a:solidFill>
                <a:schemeClr val="tx1">
                  <a:lumMod val="50000"/>
                  <a:lumOff val="50000"/>
                </a:schemeClr>
              </a:solidFill>
              <a:latin typeface="Century Gothic" panose="020B0502020202020204" pitchFamily="34" charset="0"/>
              <a:cs typeface="Calibri Light" panose="020F0302020204030204" pitchFamily="34" charset="0"/>
            </a:endParaRPr>
          </a:p>
        </p:txBody>
      </p:sp>
      <p:sp>
        <p:nvSpPr>
          <p:cNvPr id="17" name="Rectángulo 6">
            <a:extLst>
              <a:ext uri="{FF2B5EF4-FFF2-40B4-BE49-F238E27FC236}">
                <a16:creationId xmlns:a16="http://schemas.microsoft.com/office/drawing/2014/main" id="{839FF454-BC19-394C-953A-28D3F03FBAB5}"/>
              </a:ext>
            </a:extLst>
          </p:cNvPr>
          <p:cNvSpPr/>
          <p:nvPr/>
        </p:nvSpPr>
        <p:spPr>
          <a:xfrm>
            <a:off x="1178964" y="3744462"/>
            <a:ext cx="5054568" cy="338554"/>
          </a:xfrm>
          <a:prstGeom prst="rect">
            <a:avLst/>
          </a:prstGeom>
        </p:spPr>
        <p:txBody>
          <a:bodyPr wrap="square">
            <a:spAutoFit/>
          </a:bodyPr>
          <a:lstStyle/>
          <a:p>
            <a:r>
              <a:rPr lang="es-MX" sz="1600" b="1" dirty="0" smtClean="0">
                <a:solidFill>
                  <a:schemeClr val="accent1">
                    <a:lumMod val="75000"/>
                  </a:schemeClr>
                </a:solidFill>
                <a:latin typeface="Century Gothic" panose="020B0502020202020204" pitchFamily="34" charset="0"/>
                <a:cs typeface="Calibri" panose="020F0502020204030204" pitchFamily="34" charset="0"/>
              </a:rPr>
              <a:t>Revisión de Alertas</a:t>
            </a:r>
            <a:endParaRPr lang="es-PE" sz="1600" b="1" dirty="0">
              <a:solidFill>
                <a:schemeClr val="accent1">
                  <a:lumMod val="75000"/>
                </a:schemeClr>
              </a:solidFill>
              <a:effectLst/>
              <a:latin typeface="Century Gothic" panose="020B0502020202020204" pitchFamily="34" charset="0"/>
              <a:cs typeface="Calibri" panose="020F0502020204030204" pitchFamily="34" charset="0"/>
            </a:endParaRPr>
          </a:p>
        </p:txBody>
      </p:sp>
      <p:sp>
        <p:nvSpPr>
          <p:cNvPr id="18" name="Google Shape;206;p30">
            <a:extLst>
              <a:ext uri="{FF2B5EF4-FFF2-40B4-BE49-F238E27FC236}">
                <a16:creationId xmlns:a16="http://schemas.microsoft.com/office/drawing/2014/main" id="{EEE2217C-44B8-CB4A-8E62-B29CEBD50B2B}"/>
              </a:ext>
            </a:extLst>
          </p:cNvPr>
          <p:cNvSpPr txBox="1">
            <a:spLocks/>
          </p:cNvSpPr>
          <p:nvPr/>
        </p:nvSpPr>
        <p:spPr>
          <a:xfrm>
            <a:off x="1178964" y="3904258"/>
            <a:ext cx="4636203" cy="1765022"/>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MX" sz="1400" dirty="0" smtClean="0">
                <a:solidFill>
                  <a:schemeClr val="tx1">
                    <a:lumMod val="50000"/>
                    <a:lumOff val="50000"/>
                  </a:schemeClr>
                </a:solidFill>
                <a:latin typeface="Century Gothic" panose="020B0502020202020204" pitchFamily="34" charset="0"/>
                <a:cs typeface="Calibri Light" panose="020F0302020204030204" pitchFamily="34" charset="0"/>
              </a:rPr>
              <a:t>Actualización glosa 40025</a:t>
            </a:r>
          </a:p>
          <a:p>
            <a:r>
              <a:rPr lang="es-MX" sz="1400" dirty="0" smtClean="0">
                <a:solidFill>
                  <a:schemeClr val="tx1">
                    <a:lumMod val="50000"/>
                    <a:lumOff val="50000"/>
                  </a:schemeClr>
                </a:solidFill>
                <a:latin typeface="Century Gothic" panose="020B0502020202020204" pitchFamily="34" charset="0"/>
                <a:cs typeface="Calibri Light" panose="020F0302020204030204" pitchFamily="34" charset="0"/>
              </a:rPr>
              <a:t>Actualización de fechas (ETA, ATA, T/DESCARGA).</a:t>
            </a:r>
          </a:p>
          <a:p>
            <a:r>
              <a:rPr lang="es-MX" sz="1400" dirty="0" smtClean="0">
                <a:solidFill>
                  <a:schemeClr val="tx1">
                    <a:lumMod val="50000"/>
                    <a:lumOff val="50000"/>
                  </a:schemeClr>
                </a:solidFill>
                <a:latin typeface="Century Gothic" panose="020B0502020202020204" pitchFamily="34" charset="0"/>
                <a:cs typeface="Calibri Light" panose="020F0302020204030204" pitchFamily="34" charset="0"/>
              </a:rPr>
              <a:t>Tomar las acciones que correspondan para que la orden no figure en la alerta (de corresponder)</a:t>
            </a:r>
            <a:endParaRPr lang="es-PE" sz="1400" dirty="0">
              <a:solidFill>
                <a:schemeClr val="tx1">
                  <a:lumMod val="50000"/>
                  <a:lumOff val="50000"/>
                </a:schemeClr>
              </a:solidFill>
              <a:latin typeface="Century Gothic" panose="020B0502020202020204" pitchFamily="34" charset="0"/>
              <a:cs typeface="Calibri Light" panose="020F0302020204030204"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61" name="Google Shape;361;p39"/>
          <p:cNvSpPr/>
          <p:nvPr/>
        </p:nvSpPr>
        <p:spPr>
          <a:xfrm>
            <a:off x="7587891" y="869967"/>
            <a:ext cx="212400" cy="2489997"/>
          </a:xfrm>
          <a:prstGeom prst="rect">
            <a:avLst/>
          </a:prstGeom>
          <a:solidFill>
            <a:srgbClr val="0C5A9F"/>
          </a:solidFill>
          <a:ln>
            <a:noFill/>
          </a:ln>
        </p:spPr>
        <p:txBody>
          <a:bodyPr spcFirstLastPara="1" wrap="square" lIns="121900" tIns="121900" rIns="121900" bIns="121900" anchor="ctr" anchorCtr="0">
            <a:noAutofit/>
          </a:bodyPr>
          <a:lstStyle/>
          <a:p>
            <a:endParaRPr sz="2400"/>
          </a:p>
        </p:txBody>
      </p:sp>
      <p:sp>
        <p:nvSpPr>
          <p:cNvPr id="362" name="Google Shape;362;p39"/>
          <p:cNvSpPr/>
          <p:nvPr/>
        </p:nvSpPr>
        <p:spPr>
          <a:xfrm>
            <a:off x="7587891" y="3498033"/>
            <a:ext cx="212400" cy="2490000"/>
          </a:xfrm>
          <a:prstGeom prst="rect">
            <a:avLst/>
          </a:prstGeom>
          <a:solidFill>
            <a:srgbClr val="FFC807"/>
          </a:solidFill>
          <a:ln>
            <a:noFill/>
          </a:ln>
        </p:spPr>
        <p:txBody>
          <a:bodyPr spcFirstLastPara="1" wrap="square" lIns="121900" tIns="121900" rIns="121900" bIns="121900" anchor="ctr" anchorCtr="0">
            <a:noAutofit/>
          </a:bodyPr>
          <a:lstStyle/>
          <a:p>
            <a:endParaRPr sz="2400"/>
          </a:p>
        </p:txBody>
      </p:sp>
      <p:pic>
        <p:nvPicPr>
          <p:cNvPr id="11" name="Picture 10">
            <a:extLst>
              <a:ext uri="{FF2B5EF4-FFF2-40B4-BE49-F238E27FC236}">
                <a16:creationId xmlns:a16="http://schemas.microsoft.com/office/drawing/2014/main" id="{35B0C34B-F01D-994E-8059-3107BB7AAB60}"/>
              </a:ext>
            </a:extLst>
          </p:cNvPr>
          <p:cNvPicPr>
            <a:picLocks noChangeAspect="1"/>
          </p:cNvPicPr>
          <p:nvPr/>
        </p:nvPicPr>
        <p:blipFill>
          <a:blip r:embed="rId3"/>
          <a:stretch>
            <a:fillRect/>
          </a:stretch>
        </p:blipFill>
        <p:spPr>
          <a:xfrm>
            <a:off x="10641403" y="6183421"/>
            <a:ext cx="1169312" cy="505331"/>
          </a:xfrm>
          <a:prstGeom prst="rect">
            <a:avLst/>
          </a:prstGeom>
        </p:spPr>
      </p:pic>
      <p:pic>
        <p:nvPicPr>
          <p:cNvPr id="12" name="Picture 2" descr="https://www.cli.com.pe/img/proyectos/1548684682708.png">
            <a:extLst>
              <a:ext uri="{FF2B5EF4-FFF2-40B4-BE49-F238E27FC236}">
                <a16:creationId xmlns:a16="http://schemas.microsoft.com/office/drawing/2014/main" id="{C5D5E1C7-1BE0-0142-88F0-FCB48254695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00291" y="869965"/>
            <a:ext cx="4408038" cy="248999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3" name="Imagen 12">
            <a:extLst>
              <a:ext uri="{FF2B5EF4-FFF2-40B4-BE49-F238E27FC236}">
                <a16:creationId xmlns:a16="http://schemas.microsoft.com/office/drawing/2014/main" id="{8D461890-6ECD-B544-9034-AB30D37B0694}"/>
              </a:ext>
            </a:extLst>
          </p:cNvPr>
          <p:cNvPicPr>
            <a:picLocks noChangeAspect="1"/>
          </p:cNvPicPr>
          <p:nvPr/>
        </p:nvPicPr>
        <p:blipFill rotWithShape="1">
          <a:blip r:embed="rId5"/>
          <a:srcRect t="3870"/>
          <a:stretch/>
        </p:blipFill>
        <p:spPr>
          <a:xfrm>
            <a:off x="7800291" y="3498027"/>
            <a:ext cx="4408038" cy="2490002"/>
          </a:xfrm>
          <a:prstGeom prst="rect">
            <a:avLst/>
          </a:prstGeom>
          <a:ln>
            <a:noFill/>
          </a:ln>
        </p:spPr>
      </p:pic>
      <p:sp>
        <p:nvSpPr>
          <p:cNvPr id="14" name="Google Shape;207;p30">
            <a:extLst>
              <a:ext uri="{FF2B5EF4-FFF2-40B4-BE49-F238E27FC236}">
                <a16:creationId xmlns:a16="http://schemas.microsoft.com/office/drawing/2014/main" id="{EA70059B-C7E0-AF4F-81C7-12F60D23DB14}"/>
              </a:ext>
            </a:extLst>
          </p:cNvPr>
          <p:cNvSpPr/>
          <p:nvPr/>
        </p:nvSpPr>
        <p:spPr>
          <a:xfrm rot="-5400000">
            <a:off x="-184326" y="136881"/>
            <a:ext cx="869965" cy="567430"/>
          </a:xfrm>
          <a:prstGeom prst="rect">
            <a:avLst/>
          </a:prstGeom>
          <a:solidFill>
            <a:srgbClr val="0C5A9F"/>
          </a:solidFill>
          <a:ln>
            <a:noFill/>
          </a:ln>
        </p:spPr>
        <p:txBody>
          <a:bodyPr spcFirstLastPara="1" wrap="square" lIns="121900" tIns="121900" rIns="121900" bIns="121900" anchor="ctr" anchorCtr="0">
            <a:noAutofit/>
          </a:bodyPr>
          <a:lstStyle/>
          <a:p>
            <a:endParaRPr sz="2400"/>
          </a:p>
        </p:txBody>
      </p:sp>
      <p:sp>
        <p:nvSpPr>
          <p:cNvPr id="2" name="Rectangle 1">
            <a:extLst>
              <a:ext uri="{FF2B5EF4-FFF2-40B4-BE49-F238E27FC236}">
                <a16:creationId xmlns:a16="http://schemas.microsoft.com/office/drawing/2014/main" id="{F86E0020-D278-6E4A-A8CC-26524412E129}"/>
              </a:ext>
            </a:extLst>
          </p:cNvPr>
          <p:cNvSpPr/>
          <p:nvPr/>
        </p:nvSpPr>
        <p:spPr>
          <a:xfrm>
            <a:off x="881132" y="279531"/>
            <a:ext cx="10603112" cy="461665"/>
          </a:xfrm>
          <a:prstGeom prst="rect">
            <a:avLst/>
          </a:prstGeom>
        </p:spPr>
        <p:txBody>
          <a:bodyPr wrap="square">
            <a:spAutoFit/>
          </a:bodyPr>
          <a:lstStyle/>
          <a:p>
            <a:r>
              <a:rPr lang="es-MX" sz="2400" b="1" dirty="0" smtClean="0">
                <a:solidFill>
                  <a:srgbClr val="0C5A9F"/>
                </a:solidFill>
                <a:latin typeface="Century Gothic" panose="020B0502020202020204" pitchFamily="34" charset="0"/>
                <a:ea typeface="+mj-ea"/>
                <a:cs typeface="Calibri" panose="020F0502020204030204" pitchFamily="34" charset="0"/>
              </a:rPr>
              <a:t>Puntos generales a tomar en consideración</a:t>
            </a:r>
            <a:endParaRPr lang="es-PE" sz="2400" b="1" dirty="0">
              <a:solidFill>
                <a:srgbClr val="0C5A9F"/>
              </a:solidFill>
              <a:latin typeface="Century Gothic" panose="020B0502020202020204" pitchFamily="34" charset="0"/>
              <a:ea typeface="+mj-ea"/>
              <a:cs typeface="Calibri" panose="020F0502020204030204" pitchFamily="34" charset="0"/>
            </a:endParaRPr>
          </a:p>
        </p:txBody>
      </p:sp>
      <p:sp>
        <p:nvSpPr>
          <p:cNvPr id="27" name="Rectángulo 6">
            <a:extLst>
              <a:ext uri="{FF2B5EF4-FFF2-40B4-BE49-F238E27FC236}">
                <a16:creationId xmlns:a16="http://schemas.microsoft.com/office/drawing/2014/main" id="{C348F196-178C-AC4B-A43B-2838F5DAF391}"/>
              </a:ext>
            </a:extLst>
          </p:cNvPr>
          <p:cNvSpPr/>
          <p:nvPr/>
        </p:nvSpPr>
        <p:spPr>
          <a:xfrm>
            <a:off x="1178964" y="1436160"/>
            <a:ext cx="5054568" cy="338554"/>
          </a:xfrm>
          <a:prstGeom prst="rect">
            <a:avLst/>
          </a:prstGeom>
        </p:spPr>
        <p:txBody>
          <a:bodyPr wrap="square">
            <a:spAutoFit/>
          </a:bodyPr>
          <a:lstStyle/>
          <a:p>
            <a:r>
              <a:rPr lang="es-PE" sz="1600" b="1" dirty="0" smtClean="0">
                <a:solidFill>
                  <a:schemeClr val="accent1">
                    <a:lumMod val="75000"/>
                  </a:schemeClr>
                </a:solidFill>
                <a:effectLst/>
                <a:latin typeface="Century Gothic" panose="020B0502020202020204" pitchFamily="34" charset="0"/>
                <a:cs typeface="Calibri" panose="020F0502020204030204" pitchFamily="34" charset="0"/>
              </a:rPr>
              <a:t>Files Rechazados</a:t>
            </a:r>
            <a:endParaRPr lang="es-PE" sz="1600" b="1" dirty="0">
              <a:solidFill>
                <a:schemeClr val="accent1">
                  <a:lumMod val="75000"/>
                </a:schemeClr>
              </a:solidFill>
              <a:effectLst/>
              <a:latin typeface="Century Gothic" panose="020B0502020202020204" pitchFamily="34" charset="0"/>
              <a:cs typeface="Calibri" panose="020F0502020204030204" pitchFamily="34" charset="0"/>
            </a:endParaRPr>
          </a:p>
        </p:txBody>
      </p:sp>
      <p:sp>
        <p:nvSpPr>
          <p:cNvPr id="29" name="object 6">
            <a:extLst>
              <a:ext uri="{FF2B5EF4-FFF2-40B4-BE49-F238E27FC236}">
                <a16:creationId xmlns:a16="http://schemas.microsoft.com/office/drawing/2014/main" id="{226136E4-E783-4740-BB3A-00CE8A28EB1A}"/>
              </a:ext>
            </a:extLst>
          </p:cNvPr>
          <p:cNvSpPr/>
          <p:nvPr/>
        </p:nvSpPr>
        <p:spPr>
          <a:xfrm>
            <a:off x="283315" y="6277406"/>
            <a:ext cx="3272035" cy="395017"/>
          </a:xfrm>
          <a:prstGeom prst="rect">
            <a:avLst/>
          </a:prstGeom>
          <a:blipFill>
            <a:blip r:embed="rId6" cstate="print">
              <a:alphaModFix amt="50000"/>
              <a:extLst>
                <a:ext uri="{BEBA8EAE-BF5A-486C-A8C5-ECC9F3942E4B}">
                  <a14:imgProps xmlns:a14="http://schemas.microsoft.com/office/drawing/2010/main">
                    <a14:imgLayer r:embed="rId7">
                      <a14:imgEffect>
                        <a14:saturation sat="0"/>
                      </a14:imgEffect>
                    </a14:imgLayer>
                  </a14:imgProps>
                </a:ext>
              </a:extLst>
            </a:blip>
            <a:stretch>
              <a:fillRect/>
            </a:stretch>
          </a:blipFill>
        </p:spPr>
        <p:txBody>
          <a:bodyPr wrap="square" lIns="0" tIns="0" rIns="0" bIns="0" rtlCol="0"/>
          <a:lstStyle/>
          <a:p>
            <a:endParaRPr/>
          </a:p>
        </p:txBody>
      </p:sp>
      <p:sp>
        <p:nvSpPr>
          <p:cNvPr id="16" name="Google Shape;206;p30">
            <a:extLst>
              <a:ext uri="{FF2B5EF4-FFF2-40B4-BE49-F238E27FC236}">
                <a16:creationId xmlns:a16="http://schemas.microsoft.com/office/drawing/2014/main" id="{C6F7009E-575F-0548-BC35-B65A20AAE850}"/>
              </a:ext>
            </a:extLst>
          </p:cNvPr>
          <p:cNvSpPr txBox="1">
            <a:spLocks/>
          </p:cNvSpPr>
          <p:nvPr/>
        </p:nvSpPr>
        <p:spPr>
          <a:xfrm>
            <a:off x="1178964" y="1595956"/>
            <a:ext cx="4636203" cy="1580490"/>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MX" sz="1400" dirty="0" smtClean="0">
                <a:solidFill>
                  <a:schemeClr val="tx1">
                    <a:lumMod val="50000"/>
                    <a:lumOff val="50000"/>
                  </a:schemeClr>
                </a:solidFill>
                <a:latin typeface="Century Gothic" panose="020B0502020202020204" pitchFamily="34" charset="0"/>
                <a:cs typeface="Calibri Light" panose="020F0302020204030204" pitchFamily="34" charset="0"/>
              </a:rPr>
              <a:t>Errores permitidos</a:t>
            </a:r>
          </a:p>
          <a:p>
            <a:r>
              <a:rPr lang="es-MX" sz="1400" dirty="0" smtClean="0">
                <a:solidFill>
                  <a:schemeClr val="tx1">
                    <a:lumMod val="50000"/>
                    <a:lumOff val="50000"/>
                  </a:schemeClr>
                </a:solidFill>
                <a:latin typeface="Century Gothic" panose="020B0502020202020204" pitchFamily="34" charset="0"/>
                <a:cs typeface="Calibri Light" panose="020F0302020204030204" pitchFamily="34" charset="0"/>
              </a:rPr>
              <a:t>Ranking de ESC</a:t>
            </a:r>
          </a:p>
          <a:p>
            <a:r>
              <a:rPr lang="es-MX" sz="1400" dirty="0" smtClean="0">
                <a:solidFill>
                  <a:schemeClr val="tx1">
                    <a:lumMod val="50000"/>
                    <a:lumOff val="50000"/>
                  </a:schemeClr>
                </a:solidFill>
                <a:latin typeface="Century Gothic" panose="020B0502020202020204" pitchFamily="34" charset="0"/>
                <a:cs typeface="Calibri Light" panose="020F0302020204030204" pitchFamily="34" charset="0"/>
              </a:rPr>
              <a:t>Sanciones:  1era y 2da. vez llamadas de atención, 3era vez memorándum, 4ta. vez suspensión sin goce de haber</a:t>
            </a:r>
          </a:p>
          <a:p>
            <a:pPr marL="0" indent="0">
              <a:buNone/>
            </a:pPr>
            <a:endParaRPr lang="es-PE" sz="1400" dirty="0" smtClean="0">
              <a:solidFill>
                <a:schemeClr val="tx1">
                  <a:lumMod val="50000"/>
                  <a:lumOff val="50000"/>
                </a:schemeClr>
              </a:solidFill>
              <a:latin typeface="Century Gothic" panose="020B0502020202020204" pitchFamily="34" charset="0"/>
              <a:cs typeface="Calibri Light" panose="020F0302020204030204" pitchFamily="34" charset="0"/>
            </a:endParaRPr>
          </a:p>
          <a:p>
            <a:pPr marL="0" indent="0">
              <a:buNone/>
            </a:pPr>
            <a:endParaRPr lang="es-PE" sz="1400" dirty="0">
              <a:solidFill>
                <a:schemeClr val="tx1">
                  <a:lumMod val="50000"/>
                  <a:lumOff val="50000"/>
                </a:schemeClr>
              </a:solidFill>
              <a:latin typeface="Century Gothic" panose="020B0502020202020204" pitchFamily="34" charset="0"/>
              <a:cs typeface="Calibri Light" panose="020F0302020204030204" pitchFamily="34" charset="0"/>
            </a:endParaRPr>
          </a:p>
        </p:txBody>
      </p:sp>
      <p:sp>
        <p:nvSpPr>
          <p:cNvPr id="17" name="Rectángulo 6">
            <a:extLst>
              <a:ext uri="{FF2B5EF4-FFF2-40B4-BE49-F238E27FC236}">
                <a16:creationId xmlns:a16="http://schemas.microsoft.com/office/drawing/2014/main" id="{839FF454-BC19-394C-953A-28D3F03FBAB5}"/>
              </a:ext>
            </a:extLst>
          </p:cNvPr>
          <p:cNvSpPr/>
          <p:nvPr/>
        </p:nvSpPr>
        <p:spPr>
          <a:xfrm>
            <a:off x="1178964" y="3498027"/>
            <a:ext cx="5054568" cy="338554"/>
          </a:xfrm>
          <a:prstGeom prst="rect">
            <a:avLst/>
          </a:prstGeom>
        </p:spPr>
        <p:txBody>
          <a:bodyPr wrap="square">
            <a:spAutoFit/>
          </a:bodyPr>
          <a:lstStyle/>
          <a:p>
            <a:r>
              <a:rPr lang="es-MX" sz="1600" b="1" dirty="0" smtClean="0">
                <a:solidFill>
                  <a:schemeClr val="accent1">
                    <a:lumMod val="75000"/>
                  </a:schemeClr>
                </a:solidFill>
                <a:latin typeface="Century Gothic" panose="020B0502020202020204" pitchFamily="34" charset="0"/>
                <a:cs typeface="Calibri" panose="020F0502020204030204" pitchFamily="34" charset="0"/>
              </a:rPr>
              <a:t>Numeración SADA</a:t>
            </a:r>
            <a:endParaRPr lang="es-PE" sz="1600" b="1" dirty="0">
              <a:solidFill>
                <a:schemeClr val="accent1">
                  <a:lumMod val="75000"/>
                </a:schemeClr>
              </a:solidFill>
              <a:effectLst/>
              <a:latin typeface="Century Gothic" panose="020B0502020202020204" pitchFamily="34" charset="0"/>
              <a:cs typeface="Calibri" panose="020F0502020204030204" pitchFamily="34" charset="0"/>
            </a:endParaRPr>
          </a:p>
        </p:txBody>
      </p:sp>
      <p:sp>
        <p:nvSpPr>
          <p:cNvPr id="18" name="Google Shape;206;p30">
            <a:extLst>
              <a:ext uri="{FF2B5EF4-FFF2-40B4-BE49-F238E27FC236}">
                <a16:creationId xmlns:a16="http://schemas.microsoft.com/office/drawing/2014/main" id="{EEE2217C-44B8-CB4A-8E62-B29CEBD50B2B}"/>
              </a:ext>
            </a:extLst>
          </p:cNvPr>
          <p:cNvSpPr txBox="1">
            <a:spLocks/>
          </p:cNvSpPr>
          <p:nvPr/>
        </p:nvSpPr>
        <p:spPr>
          <a:xfrm>
            <a:off x="1178963" y="3667304"/>
            <a:ext cx="4934454" cy="2320729"/>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MX" sz="1400" dirty="0" smtClean="0">
                <a:solidFill>
                  <a:schemeClr val="tx1">
                    <a:lumMod val="50000"/>
                    <a:lumOff val="50000"/>
                  </a:schemeClr>
                </a:solidFill>
                <a:latin typeface="Century Gothic" panose="020B0502020202020204" pitchFamily="34" charset="0"/>
                <a:cs typeface="Calibri Light" panose="020F0302020204030204" pitchFamily="34" charset="0"/>
              </a:rPr>
              <a:t>Objetivos 2021</a:t>
            </a:r>
          </a:p>
          <a:p>
            <a:r>
              <a:rPr lang="es-MX" sz="1400" dirty="0" smtClean="0">
                <a:solidFill>
                  <a:schemeClr val="tx1">
                    <a:lumMod val="50000"/>
                    <a:lumOff val="50000"/>
                  </a:schemeClr>
                </a:solidFill>
                <a:latin typeface="Century Gothic" panose="020B0502020202020204" pitchFamily="34" charset="0"/>
                <a:cs typeface="Calibri Light" panose="020F0302020204030204" pitchFamily="34" charset="0"/>
              </a:rPr>
              <a:t>Objetivos 2022</a:t>
            </a:r>
          </a:p>
          <a:p>
            <a:r>
              <a:rPr lang="es-MX" sz="1400" dirty="0" smtClean="0">
                <a:solidFill>
                  <a:schemeClr val="tx1">
                    <a:lumMod val="50000"/>
                    <a:lumOff val="50000"/>
                  </a:schemeClr>
                </a:solidFill>
                <a:latin typeface="Century Gothic" panose="020B0502020202020204" pitchFamily="34" charset="0"/>
                <a:cs typeface="Calibri Light" panose="020F0302020204030204" pitchFamily="34" charset="0"/>
              </a:rPr>
              <a:t>Seguir pautas sobre asignación de files a Producción: (i) avance, (ii) numeración, (iii) clasificación, (iv) revisión de CO, (v) clasificación y revisión de CO.</a:t>
            </a:r>
          </a:p>
          <a:p>
            <a:r>
              <a:rPr lang="es-MX" sz="1400" dirty="0" smtClean="0">
                <a:solidFill>
                  <a:schemeClr val="tx1">
                    <a:lumMod val="50000"/>
                    <a:lumOff val="50000"/>
                  </a:schemeClr>
                </a:solidFill>
                <a:latin typeface="Century Gothic" panose="020B0502020202020204" pitchFamily="34" charset="0"/>
                <a:cs typeface="Calibri Light" panose="020F0302020204030204" pitchFamily="34" charset="0"/>
              </a:rPr>
              <a:t>Casos excepcionales: clasificación + avances / clasificación + numeración (corte 48 </a:t>
            </a:r>
            <a:r>
              <a:rPr lang="es-MX" sz="1400" dirty="0" err="1" smtClean="0">
                <a:solidFill>
                  <a:schemeClr val="tx1">
                    <a:lumMod val="50000"/>
                    <a:lumOff val="50000"/>
                  </a:schemeClr>
                </a:solidFill>
                <a:latin typeface="Century Gothic" panose="020B0502020202020204" pitchFamily="34" charset="0"/>
                <a:cs typeface="Calibri Light" panose="020F0302020204030204" pitchFamily="34" charset="0"/>
              </a:rPr>
              <a:t>hrs</a:t>
            </a:r>
            <a:r>
              <a:rPr lang="es-MX" sz="1400" dirty="0" smtClean="0">
                <a:solidFill>
                  <a:schemeClr val="tx1">
                    <a:lumMod val="50000"/>
                    <a:lumOff val="50000"/>
                  </a:schemeClr>
                </a:solidFill>
                <a:latin typeface="Century Gothic" panose="020B0502020202020204" pitchFamily="34" charset="0"/>
                <a:cs typeface="Calibri Light" panose="020F0302020204030204" pitchFamily="34" charset="0"/>
              </a:rPr>
              <a:t>. del ETA)</a:t>
            </a:r>
          </a:p>
          <a:p>
            <a:endParaRPr lang="es-PE" sz="1400" dirty="0">
              <a:solidFill>
                <a:schemeClr val="tx1">
                  <a:lumMod val="50000"/>
                  <a:lumOff val="50000"/>
                </a:schemeClr>
              </a:solidFill>
              <a:latin typeface="Century Gothic" panose="020B0502020202020204" pitchFamily="34" charset="0"/>
              <a:cs typeface="Calibri Light" panose="020F0302020204030204" pitchFamily="34" charset="0"/>
            </a:endParaRPr>
          </a:p>
        </p:txBody>
      </p:sp>
    </p:spTree>
    <p:extLst>
      <p:ext uri="{BB962C8B-B14F-4D97-AF65-F5344CB8AC3E}">
        <p14:creationId xmlns:p14="http://schemas.microsoft.com/office/powerpoint/2010/main" val="271478945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61" name="Google Shape;361;p39"/>
          <p:cNvSpPr/>
          <p:nvPr/>
        </p:nvSpPr>
        <p:spPr>
          <a:xfrm>
            <a:off x="7587891" y="869967"/>
            <a:ext cx="212400" cy="2489997"/>
          </a:xfrm>
          <a:prstGeom prst="rect">
            <a:avLst/>
          </a:prstGeom>
          <a:solidFill>
            <a:srgbClr val="0C5A9F"/>
          </a:solidFill>
          <a:ln>
            <a:noFill/>
          </a:ln>
        </p:spPr>
        <p:txBody>
          <a:bodyPr spcFirstLastPara="1" wrap="square" lIns="121900" tIns="121900" rIns="121900" bIns="121900" anchor="ctr" anchorCtr="0">
            <a:noAutofit/>
          </a:bodyPr>
          <a:lstStyle/>
          <a:p>
            <a:endParaRPr sz="2400"/>
          </a:p>
        </p:txBody>
      </p:sp>
      <p:sp>
        <p:nvSpPr>
          <p:cNvPr id="362" name="Google Shape;362;p39"/>
          <p:cNvSpPr/>
          <p:nvPr/>
        </p:nvSpPr>
        <p:spPr>
          <a:xfrm>
            <a:off x="7587891" y="3498033"/>
            <a:ext cx="212400" cy="2490000"/>
          </a:xfrm>
          <a:prstGeom prst="rect">
            <a:avLst/>
          </a:prstGeom>
          <a:solidFill>
            <a:srgbClr val="FFC807"/>
          </a:solidFill>
          <a:ln>
            <a:noFill/>
          </a:ln>
        </p:spPr>
        <p:txBody>
          <a:bodyPr spcFirstLastPara="1" wrap="square" lIns="121900" tIns="121900" rIns="121900" bIns="121900" anchor="ctr" anchorCtr="0">
            <a:noAutofit/>
          </a:bodyPr>
          <a:lstStyle/>
          <a:p>
            <a:endParaRPr sz="2400"/>
          </a:p>
        </p:txBody>
      </p:sp>
      <p:pic>
        <p:nvPicPr>
          <p:cNvPr id="11" name="Picture 10">
            <a:extLst>
              <a:ext uri="{FF2B5EF4-FFF2-40B4-BE49-F238E27FC236}">
                <a16:creationId xmlns:a16="http://schemas.microsoft.com/office/drawing/2014/main" id="{35B0C34B-F01D-994E-8059-3107BB7AAB60}"/>
              </a:ext>
            </a:extLst>
          </p:cNvPr>
          <p:cNvPicPr>
            <a:picLocks noChangeAspect="1"/>
          </p:cNvPicPr>
          <p:nvPr/>
        </p:nvPicPr>
        <p:blipFill>
          <a:blip r:embed="rId3"/>
          <a:stretch>
            <a:fillRect/>
          </a:stretch>
        </p:blipFill>
        <p:spPr>
          <a:xfrm>
            <a:off x="10641403" y="6183421"/>
            <a:ext cx="1169312" cy="505331"/>
          </a:xfrm>
          <a:prstGeom prst="rect">
            <a:avLst/>
          </a:prstGeom>
        </p:spPr>
      </p:pic>
      <p:pic>
        <p:nvPicPr>
          <p:cNvPr id="12" name="Picture 2" descr="https://www.cli.com.pe/img/proyectos/1548684682708.png">
            <a:extLst>
              <a:ext uri="{FF2B5EF4-FFF2-40B4-BE49-F238E27FC236}">
                <a16:creationId xmlns:a16="http://schemas.microsoft.com/office/drawing/2014/main" id="{C5D5E1C7-1BE0-0142-88F0-FCB48254695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00291" y="869965"/>
            <a:ext cx="4408038" cy="248999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3" name="Imagen 12">
            <a:extLst>
              <a:ext uri="{FF2B5EF4-FFF2-40B4-BE49-F238E27FC236}">
                <a16:creationId xmlns:a16="http://schemas.microsoft.com/office/drawing/2014/main" id="{8D461890-6ECD-B544-9034-AB30D37B0694}"/>
              </a:ext>
            </a:extLst>
          </p:cNvPr>
          <p:cNvPicPr>
            <a:picLocks noChangeAspect="1"/>
          </p:cNvPicPr>
          <p:nvPr/>
        </p:nvPicPr>
        <p:blipFill rotWithShape="1">
          <a:blip r:embed="rId5"/>
          <a:srcRect t="3870"/>
          <a:stretch/>
        </p:blipFill>
        <p:spPr>
          <a:xfrm>
            <a:off x="7800291" y="3498027"/>
            <a:ext cx="4408038" cy="2490002"/>
          </a:xfrm>
          <a:prstGeom prst="rect">
            <a:avLst/>
          </a:prstGeom>
          <a:ln>
            <a:noFill/>
          </a:ln>
        </p:spPr>
      </p:pic>
      <p:sp>
        <p:nvSpPr>
          <p:cNvPr id="14" name="Google Shape;207;p30">
            <a:extLst>
              <a:ext uri="{FF2B5EF4-FFF2-40B4-BE49-F238E27FC236}">
                <a16:creationId xmlns:a16="http://schemas.microsoft.com/office/drawing/2014/main" id="{EA70059B-C7E0-AF4F-81C7-12F60D23DB14}"/>
              </a:ext>
            </a:extLst>
          </p:cNvPr>
          <p:cNvSpPr/>
          <p:nvPr/>
        </p:nvSpPr>
        <p:spPr>
          <a:xfrm rot="-5400000">
            <a:off x="-184326" y="136881"/>
            <a:ext cx="869965" cy="567430"/>
          </a:xfrm>
          <a:prstGeom prst="rect">
            <a:avLst/>
          </a:prstGeom>
          <a:solidFill>
            <a:srgbClr val="0C5A9F"/>
          </a:solidFill>
          <a:ln>
            <a:noFill/>
          </a:ln>
        </p:spPr>
        <p:txBody>
          <a:bodyPr spcFirstLastPara="1" wrap="square" lIns="121900" tIns="121900" rIns="121900" bIns="121900" anchor="ctr" anchorCtr="0">
            <a:noAutofit/>
          </a:bodyPr>
          <a:lstStyle/>
          <a:p>
            <a:endParaRPr sz="2400"/>
          </a:p>
        </p:txBody>
      </p:sp>
      <p:sp>
        <p:nvSpPr>
          <p:cNvPr id="2" name="Rectangle 1">
            <a:extLst>
              <a:ext uri="{FF2B5EF4-FFF2-40B4-BE49-F238E27FC236}">
                <a16:creationId xmlns:a16="http://schemas.microsoft.com/office/drawing/2014/main" id="{F86E0020-D278-6E4A-A8CC-26524412E129}"/>
              </a:ext>
            </a:extLst>
          </p:cNvPr>
          <p:cNvSpPr/>
          <p:nvPr/>
        </p:nvSpPr>
        <p:spPr>
          <a:xfrm>
            <a:off x="881132" y="279531"/>
            <a:ext cx="10603112" cy="461665"/>
          </a:xfrm>
          <a:prstGeom prst="rect">
            <a:avLst/>
          </a:prstGeom>
        </p:spPr>
        <p:txBody>
          <a:bodyPr wrap="square">
            <a:spAutoFit/>
          </a:bodyPr>
          <a:lstStyle/>
          <a:p>
            <a:r>
              <a:rPr lang="es-MX" sz="2400" b="1" dirty="0" smtClean="0">
                <a:solidFill>
                  <a:srgbClr val="0C5A9F"/>
                </a:solidFill>
                <a:latin typeface="Century Gothic" panose="020B0502020202020204" pitchFamily="34" charset="0"/>
                <a:ea typeface="+mj-ea"/>
                <a:cs typeface="Calibri" panose="020F0502020204030204" pitchFamily="34" charset="0"/>
              </a:rPr>
              <a:t>Puntos generales a tomar en consideración</a:t>
            </a:r>
            <a:endParaRPr lang="es-PE" sz="2400" b="1" dirty="0">
              <a:solidFill>
                <a:srgbClr val="0C5A9F"/>
              </a:solidFill>
              <a:latin typeface="Century Gothic" panose="020B0502020202020204" pitchFamily="34" charset="0"/>
              <a:ea typeface="+mj-ea"/>
              <a:cs typeface="Calibri" panose="020F0502020204030204" pitchFamily="34" charset="0"/>
            </a:endParaRPr>
          </a:p>
        </p:txBody>
      </p:sp>
      <p:sp>
        <p:nvSpPr>
          <p:cNvPr id="27" name="Rectángulo 6">
            <a:extLst>
              <a:ext uri="{FF2B5EF4-FFF2-40B4-BE49-F238E27FC236}">
                <a16:creationId xmlns:a16="http://schemas.microsoft.com/office/drawing/2014/main" id="{C348F196-178C-AC4B-A43B-2838F5DAF391}"/>
              </a:ext>
            </a:extLst>
          </p:cNvPr>
          <p:cNvSpPr/>
          <p:nvPr/>
        </p:nvSpPr>
        <p:spPr>
          <a:xfrm>
            <a:off x="1178964" y="1436160"/>
            <a:ext cx="5054568" cy="338554"/>
          </a:xfrm>
          <a:prstGeom prst="rect">
            <a:avLst/>
          </a:prstGeom>
        </p:spPr>
        <p:txBody>
          <a:bodyPr wrap="square">
            <a:spAutoFit/>
          </a:bodyPr>
          <a:lstStyle/>
          <a:p>
            <a:r>
              <a:rPr lang="es-MX" sz="1600" b="1" dirty="0" smtClean="0">
                <a:solidFill>
                  <a:schemeClr val="accent1">
                    <a:lumMod val="75000"/>
                  </a:schemeClr>
                </a:solidFill>
                <a:latin typeface="Century Gothic" panose="020B0502020202020204" pitchFamily="34" charset="0"/>
                <a:cs typeface="Calibri" panose="020F0502020204030204" pitchFamily="34" charset="0"/>
              </a:rPr>
              <a:t>Glosas de Urgencia: Numeraciones</a:t>
            </a:r>
            <a:endParaRPr lang="es-PE" sz="1600" b="1" dirty="0">
              <a:solidFill>
                <a:schemeClr val="accent1">
                  <a:lumMod val="75000"/>
                </a:schemeClr>
              </a:solidFill>
              <a:effectLst/>
              <a:latin typeface="Century Gothic" panose="020B0502020202020204" pitchFamily="34" charset="0"/>
              <a:cs typeface="Calibri" panose="020F0502020204030204" pitchFamily="34" charset="0"/>
            </a:endParaRPr>
          </a:p>
        </p:txBody>
      </p:sp>
      <p:sp>
        <p:nvSpPr>
          <p:cNvPr id="29" name="object 6">
            <a:extLst>
              <a:ext uri="{FF2B5EF4-FFF2-40B4-BE49-F238E27FC236}">
                <a16:creationId xmlns:a16="http://schemas.microsoft.com/office/drawing/2014/main" id="{226136E4-E783-4740-BB3A-00CE8A28EB1A}"/>
              </a:ext>
            </a:extLst>
          </p:cNvPr>
          <p:cNvSpPr/>
          <p:nvPr/>
        </p:nvSpPr>
        <p:spPr>
          <a:xfrm>
            <a:off x="283315" y="6277406"/>
            <a:ext cx="3272035" cy="395017"/>
          </a:xfrm>
          <a:prstGeom prst="rect">
            <a:avLst/>
          </a:prstGeom>
          <a:blipFill>
            <a:blip r:embed="rId6" cstate="print">
              <a:alphaModFix amt="50000"/>
              <a:extLst>
                <a:ext uri="{BEBA8EAE-BF5A-486C-A8C5-ECC9F3942E4B}">
                  <a14:imgProps xmlns:a14="http://schemas.microsoft.com/office/drawing/2010/main">
                    <a14:imgLayer r:embed="rId7">
                      <a14:imgEffect>
                        <a14:saturation sat="0"/>
                      </a14:imgEffect>
                    </a14:imgLayer>
                  </a14:imgProps>
                </a:ext>
              </a:extLst>
            </a:blip>
            <a:stretch>
              <a:fillRect/>
            </a:stretch>
          </a:blipFill>
        </p:spPr>
        <p:txBody>
          <a:bodyPr wrap="square" lIns="0" tIns="0" rIns="0" bIns="0" rtlCol="0"/>
          <a:lstStyle/>
          <a:p>
            <a:endParaRPr/>
          </a:p>
        </p:txBody>
      </p:sp>
      <p:sp>
        <p:nvSpPr>
          <p:cNvPr id="16" name="Google Shape;206;p30">
            <a:extLst>
              <a:ext uri="{FF2B5EF4-FFF2-40B4-BE49-F238E27FC236}">
                <a16:creationId xmlns:a16="http://schemas.microsoft.com/office/drawing/2014/main" id="{C6F7009E-575F-0548-BC35-B65A20AAE850}"/>
              </a:ext>
            </a:extLst>
          </p:cNvPr>
          <p:cNvSpPr txBox="1">
            <a:spLocks/>
          </p:cNvSpPr>
          <p:nvPr/>
        </p:nvSpPr>
        <p:spPr>
          <a:xfrm>
            <a:off x="1178964" y="1595956"/>
            <a:ext cx="4636203" cy="1580490"/>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PE" sz="1400" dirty="0" smtClean="0">
                <a:solidFill>
                  <a:schemeClr val="tx1">
                    <a:lumMod val="50000"/>
                    <a:lumOff val="50000"/>
                  </a:schemeClr>
                </a:solidFill>
                <a:latin typeface="Century Gothic" panose="020B0502020202020204" pitchFamily="34" charset="0"/>
                <a:cs typeface="Calibri Light" panose="020F0302020204030204" pitchFamily="34" charset="0"/>
              </a:rPr>
              <a:t>Hacer uso responsable de la glosa 02001.</a:t>
            </a:r>
          </a:p>
          <a:p>
            <a:r>
              <a:rPr lang="es-MX" sz="1400" dirty="0" smtClean="0">
                <a:solidFill>
                  <a:schemeClr val="tx1">
                    <a:lumMod val="50000"/>
                    <a:lumOff val="50000"/>
                  </a:schemeClr>
                </a:solidFill>
                <a:latin typeface="Century Gothic" panose="020B0502020202020204" pitchFamily="34" charset="0"/>
                <a:cs typeface="Calibri Light" panose="020F0302020204030204" pitchFamily="34" charset="0"/>
              </a:rPr>
              <a:t>Especificar claramente el motivo.</a:t>
            </a:r>
          </a:p>
          <a:p>
            <a:r>
              <a:rPr lang="es-MX" sz="1400" dirty="0" smtClean="0">
                <a:solidFill>
                  <a:schemeClr val="tx1">
                    <a:lumMod val="50000"/>
                    <a:lumOff val="50000"/>
                  </a:schemeClr>
                </a:solidFill>
                <a:latin typeface="Century Gothic" panose="020B0502020202020204" pitchFamily="34" charset="0"/>
                <a:cs typeface="Calibri Light" panose="020F0302020204030204" pitchFamily="34" charset="0"/>
              </a:rPr>
              <a:t>Tenemos que hacer gestión para reducir los casos.</a:t>
            </a:r>
            <a:endParaRPr lang="es-PE" sz="1400" dirty="0" smtClean="0">
              <a:solidFill>
                <a:schemeClr val="tx1">
                  <a:lumMod val="50000"/>
                  <a:lumOff val="50000"/>
                </a:schemeClr>
              </a:solidFill>
              <a:latin typeface="Century Gothic" panose="020B0502020202020204" pitchFamily="34" charset="0"/>
              <a:cs typeface="Calibri Light" panose="020F0302020204030204" pitchFamily="34" charset="0"/>
            </a:endParaRPr>
          </a:p>
          <a:p>
            <a:pPr marL="0" indent="0">
              <a:buNone/>
            </a:pPr>
            <a:endParaRPr lang="es-PE" sz="1400" dirty="0">
              <a:solidFill>
                <a:schemeClr val="tx1">
                  <a:lumMod val="50000"/>
                  <a:lumOff val="50000"/>
                </a:schemeClr>
              </a:solidFill>
              <a:latin typeface="Century Gothic" panose="020B0502020202020204" pitchFamily="34" charset="0"/>
              <a:cs typeface="Calibri Light" panose="020F0302020204030204" pitchFamily="34" charset="0"/>
            </a:endParaRPr>
          </a:p>
        </p:txBody>
      </p:sp>
      <p:sp>
        <p:nvSpPr>
          <p:cNvPr id="18" name="Google Shape;206;p30">
            <a:extLst>
              <a:ext uri="{FF2B5EF4-FFF2-40B4-BE49-F238E27FC236}">
                <a16:creationId xmlns:a16="http://schemas.microsoft.com/office/drawing/2014/main" id="{EEE2217C-44B8-CB4A-8E62-B29CEBD50B2B}"/>
              </a:ext>
            </a:extLst>
          </p:cNvPr>
          <p:cNvSpPr txBox="1">
            <a:spLocks/>
          </p:cNvSpPr>
          <p:nvPr/>
        </p:nvSpPr>
        <p:spPr>
          <a:xfrm>
            <a:off x="1178963" y="4656119"/>
            <a:ext cx="4636203" cy="1580490"/>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s-MX" sz="1400" dirty="0" smtClean="0">
              <a:solidFill>
                <a:schemeClr val="tx1">
                  <a:lumMod val="50000"/>
                  <a:lumOff val="50000"/>
                </a:schemeClr>
              </a:solidFill>
              <a:latin typeface="Century Gothic" panose="020B0502020202020204" pitchFamily="34" charset="0"/>
              <a:cs typeface="Calibri Light" panose="020F0302020204030204" pitchFamily="34" charset="0"/>
            </a:endParaRPr>
          </a:p>
        </p:txBody>
      </p:sp>
      <p:sp>
        <p:nvSpPr>
          <p:cNvPr id="15" name="Rectángulo 6">
            <a:extLst>
              <a:ext uri="{FF2B5EF4-FFF2-40B4-BE49-F238E27FC236}">
                <a16:creationId xmlns:a16="http://schemas.microsoft.com/office/drawing/2014/main" id="{839FF454-BC19-394C-953A-28D3F03FBAB5}"/>
              </a:ext>
            </a:extLst>
          </p:cNvPr>
          <p:cNvSpPr/>
          <p:nvPr/>
        </p:nvSpPr>
        <p:spPr>
          <a:xfrm>
            <a:off x="1128120" y="3044621"/>
            <a:ext cx="5054568" cy="338554"/>
          </a:xfrm>
          <a:prstGeom prst="rect">
            <a:avLst/>
          </a:prstGeom>
        </p:spPr>
        <p:txBody>
          <a:bodyPr wrap="square">
            <a:spAutoFit/>
          </a:bodyPr>
          <a:lstStyle/>
          <a:p>
            <a:r>
              <a:rPr lang="es-MX" sz="1600" b="1" dirty="0" smtClean="0">
                <a:solidFill>
                  <a:schemeClr val="accent1">
                    <a:lumMod val="75000"/>
                  </a:schemeClr>
                </a:solidFill>
                <a:latin typeface="Century Gothic" panose="020B0502020202020204" pitchFamily="34" charset="0"/>
                <a:cs typeface="Calibri" panose="020F0502020204030204" pitchFamily="34" charset="0"/>
              </a:rPr>
              <a:t>Multas Diferidos (no </a:t>
            </a:r>
            <a:r>
              <a:rPr lang="es-MX" sz="1600" b="1" dirty="0" err="1" smtClean="0">
                <a:solidFill>
                  <a:schemeClr val="accent1">
                    <a:lumMod val="75000"/>
                  </a:schemeClr>
                </a:solidFill>
                <a:latin typeface="Century Gothic" panose="020B0502020202020204" pitchFamily="34" charset="0"/>
                <a:cs typeface="Calibri" panose="020F0502020204030204" pitchFamily="34" charset="0"/>
              </a:rPr>
              <a:t>SADAs</a:t>
            </a:r>
            <a:r>
              <a:rPr lang="es-MX" sz="1600" b="1" dirty="0" smtClean="0">
                <a:solidFill>
                  <a:schemeClr val="accent1">
                    <a:lumMod val="75000"/>
                  </a:schemeClr>
                </a:solidFill>
                <a:latin typeface="Century Gothic" panose="020B0502020202020204" pitchFamily="34" charset="0"/>
                <a:cs typeface="Calibri" panose="020F0502020204030204" pitchFamily="34" charset="0"/>
              </a:rPr>
              <a:t>)</a:t>
            </a:r>
            <a:endParaRPr lang="es-PE" sz="1600" b="1" dirty="0">
              <a:solidFill>
                <a:schemeClr val="accent1">
                  <a:lumMod val="75000"/>
                </a:schemeClr>
              </a:solidFill>
              <a:effectLst/>
              <a:latin typeface="Century Gothic" panose="020B0502020202020204" pitchFamily="34" charset="0"/>
              <a:cs typeface="Calibri" panose="020F0502020204030204" pitchFamily="34" charset="0"/>
            </a:endParaRPr>
          </a:p>
        </p:txBody>
      </p:sp>
      <p:sp>
        <p:nvSpPr>
          <p:cNvPr id="19" name="Google Shape;206;p30">
            <a:extLst>
              <a:ext uri="{FF2B5EF4-FFF2-40B4-BE49-F238E27FC236}">
                <a16:creationId xmlns:a16="http://schemas.microsoft.com/office/drawing/2014/main" id="{EEE2217C-44B8-CB4A-8E62-B29CEBD50B2B}"/>
              </a:ext>
            </a:extLst>
          </p:cNvPr>
          <p:cNvSpPr txBox="1">
            <a:spLocks/>
          </p:cNvSpPr>
          <p:nvPr/>
        </p:nvSpPr>
        <p:spPr>
          <a:xfrm>
            <a:off x="1064881" y="3120219"/>
            <a:ext cx="4636203" cy="1580490"/>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MX" sz="1400" dirty="0" smtClean="0">
                <a:solidFill>
                  <a:schemeClr val="tx1">
                    <a:lumMod val="50000"/>
                    <a:lumOff val="50000"/>
                  </a:schemeClr>
                </a:solidFill>
                <a:latin typeface="Century Gothic" panose="020B0502020202020204" pitchFamily="34" charset="0"/>
                <a:cs typeface="Calibri Light" panose="020F0302020204030204" pitchFamily="34" charset="0"/>
              </a:rPr>
              <a:t>Seguimiento a la generación de la LC y pago de la multa.</a:t>
            </a:r>
          </a:p>
          <a:p>
            <a:r>
              <a:rPr lang="es-MX" sz="1400" dirty="0" smtClean="0">
                <a:solidFill>
                  <a:schemeClr val="tx1">
                    <a:lumMod val="50000"/>
                    <a:lumOff val="50000"/>
                  </a:schemeClr>
                </a:solidFill>
                <a:latin typeface="Century Gothic" panose="020B0502020202020204" pitchFamily="34" charset="0"/>
                <a:cs typeface="Calibri Light" panose="020F0302020204030204" pitchFamily="34" charset="0"/>
              </a:rPr>
              <a:t>La empresa no aprobará acogimiento del 50% del gasto en caso SUNAT notifique la multa, al perderse el beneficio de pagar S/ 440.</a:t>
            </a:r>
          </a:p>
        </p:txBody>
      </p:sp>
      <p:grpSp>
        <p:nvGrpSpPr>
          <p:cNvPr id="3" name="Grupo 2"/>
          <p:cNvGrpSpPr/>
          <p:nvPr/>
        </p:nvGrpSpPr>
        <p:grpSpPr>
          <a:xfrm>
            <a:off x="1114310" y="4795462"/>
            <a:ext cx="5054568" cy="1740286"/>
            <a:chOff x="2065325" y="3904087"/>
            <a:chExt cx="5054568" cy="1740286"/>
          </a:xfrm>
        </p:grpSpPr>
        <p:sp>
          <p:nvSpPr>
            <p:cNvPr id="20" name="Rectángulo 6">
              <a:extLst>
                <a:ext uri="{FF2B5EF4-FFF2-40B4-BE49-F238E27FC236}">
                  <a16:creationId xmlns:a16="http://schemas.microsoft.com/office/drawing/2014/main" id="{C348F196-178C-AC4B-A43B-2838F5DAF391}"/>
                </a:ext>
              </a:extLst>
            </p:cNvPr>
            <p:cNvSpPr/>
            <p:nvPr/>
          </p:nvSpPr>
          <p:spPr>
            <a:xfrm>
              <a:off x="2065325" y="3904087"/>
              <a:ext cx="5054568" cy="338554"/>
            </a:xfrm>
            <a:prstGeom prst="rect">
              <a:avLst/>
            </a:prstGeom>
          </p:spPr>
          <p:txBody>
            <a:bodyPr wrap="square">
              <a:spAutoFit/>
            </a:bodyPr>
            <a:lstStyle/>
            <a:p>
              <a:r>
                <a:rPr lang="es-PE" sz="1600" b="1" dirty="0" smtClean="0">
                  <a:solidFill>
                    <a:schemeClr val="accent1">
                      <a:lumMod val="75000"/>
                    </a:schemeClr>
                  </a:solidFill>
                  <a:effectLst/>
                  <a:latin typeface="Century Gothic" panose="020B0502020202020204" pitchFamily="34" charset="0"/>
                  <a:cs typeface="Calibri" panose="020F0502020204030204" pitchFamily="34" charset="0"/>
                </a:rPr>
                <a:t>Cumplimiento de Procedimientos</a:t>
              </a:r>
              <a:endParaRPr lang="es-PE" sz="1600" b="1" dirty="0">
                <a:solidFill>
                  <a:schemeClr val="accent1">
                    <a:lumMod val="75000"/>
                  </a:schemeClr>
                </a:solidFill>
                <a:effectLst/>
                <a:latin typeface="Century Gothic" panose="020B0502020202020204" pitchFamily="34" charset="0"/>
                <a:cs typeface="Calibri" panose="020F0502020204030204" pitchFamily="34" charset="0"/>
              </a:endParaRPr>
            </a:p>
          </p:txBody>
        </p:sp>
        <p:sp>
          <p:nvSpPr>
            <p:cNvPr id="21" name="Google Shape;206;p30">
              <a:extLst>
                <a:ext uri="{FF2B5EF4-FFF2-40B4-BE49-F238E27FC236}">
                  <a16:creationId xmlns:a16="http://schemas.microsoft.com/office/drawing/2014/main" id="{C6F7009E-575F-0548-BC35-B65A20AAE850}"/>
                </a:ext>
              </a:extLst>
            </p:cNvPr>
            <p:cNvSpPr txBox="1">
              <a:spLocks/>
            </p:cNvSpPr>
            <p:nvPr/>
          </p:nvSpPr>
          <p:spPr>
            <a:xfrm>
              <a:off x="2065325" y="4063883"/>
              <a:ext cx="4636203" cy="1580490"/>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PE" sz="1400" dirty="0" smtClean="0">
                  <a:solidFill>
                    <a:schemeClr val="tx1">
                      <a:lumMod val="50000"/>
                      <a:lumOff val="50000"/>
                    </a:schemeClr>
                  </a:solidFill>
                  <a:latin typeface="Century Gothic" panose="020B0502020202020204" pitchFamily="34" charset="0"/>
                  <a:cs typeface="Calibri Light" panose="020F0302020204030204" pitchFamily="34" charset="0"/>
                </a:rPr>
                <a:t>Remitirse a los SOP, procedimientos y lineamientos generales establecidos por la empresa.</a:t>
              </a:r>
            </a:p>
            <a:p>
              <a:pPr marL="0" indent="0">
                <a:buNone/>
              </a:pPr>
              <a:endParaRPr lang="es-PE" sz="1400" dirty="0">
                <a:solidFill>
                  <a:schemeClr val="tx1">
                    <a:lumMod val="50000"/>
                    <a:lumOff val="50000"/>
                  </a:schemeClr>
                </a:solidFill>
                <a:latin typeface="Century Gothic" panose="020B0502020202020204" pitchFamily="34" charset="0"/>
                <a:cs typeface="Calibri Light" panose="020F0302020204030204" pitchFamily="34" charset="0"/>
              </a:endParaRPr>
            </a:p>
          </p:txBody>
        </p:sp>
      </p:grpSp>
    </p:spTree>
    <p:extLst>
      <p:ext uri="{BB962C8B-B14F-4D97-AF65-F5344CB8AC3E}">
        <p14:creationId xmlns:p14="http://schemas.microsoft.com/office/powerpoint/2010/main" val="168984198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61" name="Google Shape;361;p39"/>
          <p:cNvSpPr/>
          <p:nvPr/>
        </p:nvSpPr>
        <p:spPr>
          <a:xfrm>
            <a:off x="7587891" y="869967"/>
            <a:ext cx="212400" cy="2489997"/>
          </a:xfrm>
          <a:prstGeom prst="rect">
            <a:avLst/>
          </a:prstGeom>
          <a:solidFill>
            <a:srgbClr val="0C5A9F"/>
          </a:solidFill>
          <a:ln>
            <a:noFill/>
          </a:ln>
        </p:spPr>
        <p:txBody>
          <a:bodyPr spcFirstLastPara="1" wrap="square" lIns="121900" tIns="121900" rIns="121900" bIns="121900" anchor="ctr" anchorCtr="0">
            <a:noAutofit/>
          </a:bodyPr>
          <a:lstStyle/>
          <a:p>
            <a:endParaRPr sz="2400"/>
          </a:p>
        </p:txBody>
      </p:sp>
      <p:sp>
        <p:nvSpPr>
          <p:cNvPr id="362" name="Google Shape;362;p39"/>
          <p:cNvSpPr/>
          <p:nvPr/>
        </p:nvSpPr>
        <p:spPr>
          <a:xfrm>
            <a:off x="7587891" y="3498033"/>
            <a:ext cx="212400" cy="2490000"/>
          </a:xfrm>
          <a:prstGeom prst="rect">
            <a:avLst/>
          </a:prstGeom>
          <a:solidFill>
            <a:srgbClr val="FFC807"/>
          </a:solidFill>
          <a:ln>
            <a:noFill/>
          </a:ln>
        </p:spPr>
        <p:txBody>
          <a:bodyPr spcFirstLastPara="1" wrap="square" lIns="121900" tIns="121900" rIns="121900" bIns="121900" anchor="ctr" anchorCtr="0">
            <a:noAutofit/>
          </a:bodyPr>
          <a:lstStyle/>
          <a:p>
            <a:endParaRPr sz="2400"/>
          </a:p>
        </p:txBody>
      </p:sp>
      <p:pic>
        <p:nvPicPr>
          <p:cNvPr id="11" name="Picture 10">
            <a:extLst>
              <a:ext uri="{FF2B5EF4-FFF2-40B4-BE49-F238E27FC236}">
                <a16:creationId xmlns:a16="http://schemas.microsoft.com/office/drawing/2014/main" id="{35B0C34B-F01D-994E-8059-3107BB7AAB60}"/>
              </a:ext>
            </a:extLst>
          </p:cNvPr>
          <p:cNvPicPr>
            <a:picLocks noChangeAspect="1"/>
          </p:cNvPicPr>
          <p:nvPr/>
        </p:nvPicPr>
        <p:blipFill>
          <a:blip r:embed="rId3"/>
          <a:stretch>
            <a:fillRect/>
          </a:stretch>
        </p:blipFill>
        <p:spPr>
          <a:xfrm>
            <a:off x="10641403" y="6183421"/>
            <a:ext cx="1169312" cy="505331"/>
          </a:xfrm>
          <a:prstGeom prst="rect">
            <a:avLst/>
          </a:prstGeom>
        </p:spPr>
      </p:pic>
      <p:pic>
        <p:nvPicPr>
          <p:cNvPr id="12" name="Picture 2" descr="https://www.cli.com.pe/img/proyectos/1548684682708.png">
            <a:extLst>
              <a:ext uri="{FF2B5EF4-FFF2-40B4-BE49-F238E27FC236}">
                <a16:creationId xmlns:a16="http://schemas.microsoft.com/office/drawing/2014/main" id="{C5D5E1C7-1BE0-0142-88F0-FCB48254695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00291" y="869965"/>
            <a:ext cx="4408038" cy="248999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3" name="Imagen 12">
            <a:extLst>
              <a:ext uri="{FF2B5EF4-FFF2-40B4-BE49-F238E27FC236}">
                <a16:creationId xmlns:a16="http://schemas.microsoft.com/office/drawing/2014/main" id="{8D461890-6ECD-B544-9034-AB30D37B0694}"/>
              </a:ext>
            </a:extLst>
          </p:cNvPr>
          <p:cNvPicPr>
            <a:picLocks noChangeAspect="1"/>
          </p:cNvPicPr>
          <p:nvPr/>
        </p:nvPicPr>
        <p:blipFill rotWithShape="1">
          <a:blip r:embed="rId5"/>
          <a:srcRect t="3870"/>
          <a:stretch/>
        </p:blipFill>
        <p:spPr>
          <a:xfrm>
            <a:off x="7800291" y="3498027"/>
            <a:ext cx="4408038" cy="2490002"/>
          </a:xfrm>
          <a:prstGeom prst="rect">
            <a:avLst/>
          </a:prstGeom>
          <a:ln>
            <a:noFill/>
          </a:ln>
        </p:spPr>
      </p:pic>
      <p:sp>
        <p:nvSpPr>
          <p:cNvPr id="14" name="Google Shape;207;p30">
            <a:extLst>
              <a:ext uri="{FF2B5EF4-FFF2-40B4-BE49-F238E27FC236}">
                <a16:creationId xmlns:a16="http://schemas.microsoft.com/office/drawing/2014/main" id="{EA70059B-C7E0-AF4F-81C7-12F60D23DB14}"/>
              </a:ext>
            </a:extLst>
          </p:cNvPr>
          <p:cNvSpPr/>
          <p:nvPr/>
        </p:nvSpPr>
        <p:spPr>
          <a:xfrm rot="-5400000">
            <a:off x="-184326" y="136881"/>
            <a:ext cx="869965" cy="567430"/>
          </a:xfrm>
          <a:prstGeom prst="rect">
            <a:avLst/>
          </a:prstGeom>
          <a:solidFill>
            <a:srgbClr val="0C5A9F"/>
          </a:solidFill>
          <a:ln>
            <a:noFill/>
          </a:ln>
        </p:spPr>
        <p:txBody>
          <a:bodyPr spcFirstLastPara="1" wrap="square" lIns="121900" tIns="121900" rIns="121900" bIns="121900" anchor="ctr" anchorCtr="0">
            <a:noAutofit/>
          </a:bodyPr>
          <a:lstStyle/>
          <a:p>
            <a:endParaRPr sz="2400"/>
          </a:p>
        </p:txBody>
      </p:sp>
      <p:sp>
        <p:nvSpPr>
          <p:cNvPr id="2" name="Rectangle 1">
            <a:extLst>
              <a:ext uri="{FF2B5EF4-FFF2-40B4-BE49-F238E27FC236}">
                <a16:creationId xmlns:a16="http://schemas.microsoft.com/office/drawing/2014/main" id="{F86E0020-D278-6E4A-A8CC-26524412E129}"/>
              </a:ext>
            </a:extLst>
          </p:cNvPr>
          <p:cNvSpPr/>
          <p:nvPr/>
        </p:nvSpPr>
        <p:spPr>
          <a:xfrm>
            <a:off x="881132" y="279531"/>
            <a:ext cx="10603112" cy="461665"/>
          </a:xfrm>
          <a:prstGeom prst="rect">
            <a:avLst/>
          </a:prstGeom>
        </p:spPr>
        <p:txBody>
          <a:bodyPr wrap="square">
            <a:spAutoFit/>
          </a:bodyPr>
          <a:lstStyle/>
          <a:p>
            <a:r>
              <a:rPr lang="es-MX" sz="2400" b="1" dirty="0" smtClean="0">
                <a:solidFill>
                  <a:srgbClr val="0C5A9F"/>
                </a:solidFill>
                <a:latin typeface="Century Gothic" panose="020B0502020202020204" pitchFamily="34" charset="0"/>
                <a:ea typeface="+mj-ea"/>
                <a:cs typeface="Calibri" panose="020F0502020204030204" pitchFamily="34" charset="0"/>
              </a:rPr>
              <a:t>Puntos generales a tomar en consideración</a:t>
            </a:r>
            <a:endParaRPr lang="es-PE" sz="2400" b="1" dirty="0">
              <a:solidFill>
                <a:srgbClr val="0C5A9F"/>
              </a:solidFill>
              <a:latin typeface="Century Gothic" panose="020B0502020202020204" pitchFamily="34" charset="0"/>
              <a:ea typeface="+mj-ea"/>
              <a:cs typeface="Calibri" panose="020F0502020204030204" pitchFamily="34" charset="0"/>
            </a:endParaRPr>
          </a:p>
        </p:txBody>
      </p:sp>
      <p:sp>
        <p:nvSpPr>
          <p:cNvPr id="27" name="Rectángulo 6">
            <a:extLst>
              <a:ext uri="{FF2B5EF4-FFF2-40B4-BE49-F238E27FC236}">
                <a16:creationId xmlns:a16="http://schemas.microsoft.com/office/drawing/2014/main" id="{C348F196-178C-AC4B-A43B-2838F5DAF391}"/>
              </a:ext>
            </a:extLst>
          </p:cNvPr>
          <p:cNvSpPr/>
          <p:nvPr/>
        </p:nvSpPr>
        <p:spPr>
          <a:xfrm>
            <a:off x="1178964" y="1286835"/>
            <a:ext cx="5054568" cy="338554"/>
          </a:xfrm>
          <a:prstGeom prst="rect">
            <a:avLst/>
          </a:prstGeom>
        </p:spPr>
        <p:txBody>
          <a:bodyPr wrap="square">
            <a:spAutoFit/>
          </a:bodyPr>
          <a:lstStyle/>
          <a:p>
            <a:r>
              <a:rPr lang="es-MX" sz="1600" b="1" dirty="0" smtClean="0">
                <a:solidFill>
                  <a:schemeClr val="accent1">
                    <a:lumMod val="75000"/>
                  </a:schemeClr>
                </a:solidFill>
                <a:latin typeface="Century Gothic" panose="020B0502020202020204" pitchFamily="34" charset="0"/>
                <a:cs typeface="Calibri" panose="020F0502020204030204" pitchFamily="34" charset="0"/>
              </a:rPr>
              <a:t>Direccionamientos</a:t>
            </a:r>
            <a:endParaRPr lang="es-PE" sz="1600" b="1" dirty="0">
              <a:solidFill>
                <a:schemeClr val="accent1">
                  <a:lumMod val="75000"/>
                </a:schemeClr>
              </a:solidFill>
              <a:effectLst/>
              <a:latin typeface="Century Gothic" panose="020B0502020202020204" pitchFamily="34" charset="0"/>
              <a:cs typeface="Calibri" panose="020F0502020204030204" pitchFamily="34" charset="0"/>
            </a:endParaRPr>
          </a:p>
        </p:txBody>
      </p:sp>
      <p:sp>
        <p:nvSpPr>
          <p:cNvPr id="29" name="object 6">
            <a:extLst>
              <a:ext uri="{FF2B5EF4-FFF2-40B4-BE49-F238E27FC236}">
                <a16:creationId xmlns:a16="http://schemas.microsoft.com/office/drawing/2014/main" id="{226136E4-E783-4740-BB3A-00CE8A28EB1A}"/>
              </a:ext>
            </a:extLst>
          </p:cNvPr>
          <p:cNvSpPr/>
          <p:nvPr/>
        </p:nvSpPr>
        <p:spPr>
          <a:xfrm>
            <a:off x="283315" y="6277406"/>
            <a:ext cx="3272035" cy="395017"/>
          </a:xfrm>
          <a:prstGeom prst="rect">
            <a:avLst/>
          </a:prstGeom>
          <a:blipFill>
            <a:blip r:embed="rId6" cstate="print">
              <a:alphaModFix amt="50000"/>
              <a:extLst>
                <a:ext uri="{BEBA8EAE-BF5A-486C-A8C5-ECC9F3942E4B}">
                  <a14:imgProps xmlns:a14="http://schemas.microsoft.com/office/drawing/2010/main">
                    <a14:imgLayer r:embed="rId7">
                      <a14:imgEffect>
                        <a14:saturation sat="0"/>
                      </a14:imgEffect>
                    </a14:imgLayer>
                  </a14:imgProps>
                </a:ext>
              </a:extLst>
            </a:blip>
            <a:stretch>
              <a:fillRect/>
            </a:stretch>
          </a:blipFill>
        </p:spPr>
        <p:txBody>
          <a:bodyPr wrap="square" lIns="0" tIns="0" rIns="0" bIns="0" rtlCol="0"/>
          <a:lstStyle/>
          <a:p>
            <a:endParaRPr/>
          </a:p>
        </p:txBody>
      </p:sp>
      <p:sp>
        <p:nvSpPr>
          <p:cNvPr id="16" name="Google Shape;206;p30">
            <a:extLst>
              <a:ext uri="{FF2B5EF4-FFF2-40B4-BE49-F238E27FC236}">
                <a16:creationId xmlns:a16="http://schemas.microsoft.com/office/drawing/2014/main" id="{C6F7009E-575F-0548-BC35-B65A20AAE850}"/>
              </a:ext>
            </a:extLst>
          </p:cNvPr>
          <p:cNvSpPr txBox="1">
            <a:spLocks/>
          </p:cNvSpPr>
          <p:nvPr/>
        </p:nvSpPr>
        <p:spPr>
          <a:xfrm>
            <a:off x="1080344" y="1441231"/>
            <a:ext cx="4636203" cy="1580490"/>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MX" sz="1400" dirty="0" smtClean="0">
                <a:solidFill>
                  <a:schemeClr val="tx1">
                    <a:lumMod val="50000"/>
                    <a:lumOff val="50000"/>
                  </a:schemeClr>
                </a:solidFill>
                <a:latin typeface="Century Gothic" panose="020B0502020202020204" pitchFamily="34" charset="0"/>
                <a:cs typeface="Calibri Light" panose="020F0302020204030204" pitchFamily="34" charset="0"/>
              </a:rPr>
              <a:t>Control de ordenes a direccionar según plazos establecidos por los operadores.</a:t>
            </a:r>
          </a:p>
          <a:p>
            <a:r>
              <a:rPr lang="es-MX" sz="1400" dirty="0" smtClean="0">
                <a:solidFill>
                  <a:schemeClr val="tx1">
                    <a:lumMod val="50000"/>
                    <a:lumOff val="50000"/>
                  </a:schemeClr>
                </a:solidFill>
                <a:latin typeface="Century Gothic" panose="020B0502020202020204" pitchFamily="34" charset="0"/>
                <a:cs typeface="Calibri Light" panose="020F0302020204030204" pitchFamily="34" charset="0"/>
              </a:rPr>
              <a:t>Notificación al DT</a:t>
            </a:r>
            <a:endParaRPr lang="es-PE" sz="1400" dirty="0" smtClean="0">
              <a:solidFill>
                <a:schemeClr val="tx1">
                  <a:lumMod val="50000"/>
                  <a:lumOff val="50000"/>
                </a:schemeClr>
              </a:solidFill>
              <a:latin typeface="Century Gothic" panose="020B0502020202020204" pitchFamily="34" charset="0"/>
              <a:cs typeface="Calibri Light" panose="020F0302020204030204" pitchFamily="34" charset="0"/>
            </a:endParaRPr>
          </a:p>
          <a:p>
            <a:pPr marL="0" indent="0">
              <a:buNone/>
            </a:pPr>
            <a:endParaRPr lang="es-PE" sz="1400" dirty="0">
              <a:solidFill>
                <a:schemeClr val="tx1">
                  <a:lumMod val="50000"/>
                  <a:lumOff val="50000"/>
                </a:schemeClr>
              </a:solidFill>
              <a:latin typeface="Century Gothic" panose="020B0502020202020204" pitchFamily="34" charset="0"/>
              <a:cs typeface="Calibri Light" panose="020F0302020204030204" pitchFamily="34" charset="0"/>
            </a:endParaRPr>
          </a:p>
        </p:txBody>
      </p:sp>
      <p:sp>
        <p:nvSpPr>
          <p:cNvPr id="18" name="Google Shape;206;p30">
            <a:extLst>
              <a:ext uri="{FF2B5EF4-FFF2-40B4-BE49-F238E27FC236}">
                <a16:creationId xmlns:a16="http://schemas.microsoft.com/office/drawing/2014/main" id="{EEE2217C-44B8-CB4A-8E62-B29CEBD50B2B}"/>
              </a:ext>
            </a:extLst>
          </p:cNvPr>
          <p:cNvSpPr txBox="1">
            <a:spLocks/>
          </p:cNvSpPr>
          <p:nvPr/>
        </p:nvSpPr>
        <p:spPr>
          <a:xfrm>
            <a:off x="1121922" y="4596121"/>
            <a:ext cx="4636203" cy="1580490"/>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s-MX" sz="1400" dirty="0" smtClean="0">
              <a:solidFill>
                <a:schemeClr val="tx1">
                  <a:lumMod val="50000"/>
                  <a:lumOff val="50000"/>
                </a:schemeClr>
              </a:solidFill>
              <a:latin typeface="Century Gothic" panose="020B0502020202020204" pitchFamily="34" charset="0"/>
              <a:cs typeface="Calibri Light" panose="020F0302020204030204" pitchFamily="34" charset="0"/>
            </a:endParaRPr>
          </a:p>
        </p:txBody>
      </p:sp>
      <p:sp>
        <p:nvSpPr>
          <p:cNvPr id="15" name="Rectángulo 6">
            <a:extLst>
              <a:ext uri="{FF2B5EF4-FFF2-40B4-BE49-F238E27FC236}">
                <a16:creationId xmlns:a16="http://schemas.microsoft.com/office/drawing/2014/main" id="{839FF454-BC19-394C-953A-28D3F03FBAB5}"/>
              </a:ext>
            </a:extLst>
          </p:cNvPr>
          <p:cNvSpPr/>
          <p:nvPr/>
        </p:nvSpPr>
        <p:spPr>
          <a:xfrm>
            <a:off x="1153338" y="2644473"/>
            <a:ext cx="5054568" cy="338554"/>
          </a:xfrm>
          <a:prstGeom prst="rect">
            <a:avLst/>
          </a:prstGeom>
        </p:spPr>
        <p:txBody>
          <a:bodyPr wrap="square">
            <a:spAutoFit/>
          </a:bodyPr>
          <a:lstStyle/>
          <a:p>
            <a:r>
              <a:rPr lang="es-MX" sz="1600" b="1" dirty="0" smtClean="0">
                <a:solidFill>
                  <a:schemeClr val="accent1">
                    <a:lumMod val="75000"/>
                  </a:schemeClr>
                </a:solidFill>
                <a:latin typeface="Century Gothic" panose="020B0502020202020204" pitchFamily="34" charset="0"/>
                <a:cs typeface="Calibri" panose="020F0502020204030204" pitchFamily="34" charset="0"/>
              </a:rPr>
              <a:t>Apertura de Ordenes</a:t>
            </a:r>
            <a:endParaRPr lang="es-PE" sz="1600" b="1" dirty="0">
              <a:solidFill>
                <a:schemeClr val="accent1">
                  <a:lumMod val="75000"/>
                </a:schemeClr>
              </a:solidFill>
              <a:effectLst/>
              <a:latin typeface="Century Gothic" panose="020B0502020202020204" pitchFamily="34" charset="0"/>
              <a:cs typeface="Calibri" panose="020F0502020204030204" pitchFamily="34" charset="0"/>
            </a:endParaRPr>
          </a:p>
        </p:txBody>
      </p:sp>
      <p:sp>
        <p:nvSpPr>
          <p:cNvPr id="19" name="Google Shape;206;p30">
            <a:extLst>
              <a:ext uri="{FF2B5EF4-FFF2-40B4-BE49-F238E27FC236}">
                <a16:creationId xmlns:a16="http://schemas.microsoft.com/office/drawing/2014/main" id="{EEE2217C-44B8-CB4A-8E62-B29CEBD50B2B}"/>
              </a:ext>
            </a:extLst>
          </p:cNvPr>
          <p:cNvSpPr txBox="1">
            <a:spLocks/>
          </p:cNvSpPr>
          <p:nvPr/>
        </p:nvSpPr>
        <p:spPr>
          <a:xfrm>
            <a:off x="1147140" y="2789680"/>
            <a:ext cx="4636203" cy="1580490"/>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MX" sz="1400" dirty="0" smtClean="0">
                <a:solidFill>
                  <a:schemeClr val="tx1">
                    <a:lumMod val="50000"/>
                    <a:lumOff val="50000"/>
                  </a:schemeClr>
                </a:solidFill>
                <a:latin typeface="Century Gothic" panose="020B0502020202020204" pitchFamily="34" charset="0"/>
                <a:cs typeface="Calibri Light" panose="020F0302020204030204" pitchFamily="34" charset="0"/>
              </a:rPr>
              <a:t>Cliente: vía </a:t>
            </a:r>
            <a:r>
              <a:rPr lang="es-MX" sz="1400" dirty="0" err="1" smtClean="0">
                <a:solidFill>
                  <a:schemeClr val="tx1">
                    <a:lumMod val="50000"/>
                    <a:lumOff val="50000"/>
                  </a:schemeClr>
                </a:solidFill>
                <a:latin typeface="Century Gothic" panose="020B0502020202020204" pitchFamily="34" charset="0"/>
                <a:cs typeface="Calibri Light" panose="020F0302020204030204" pitchFamily="34" charset="0"/>
              </a:rPr>
              <a:t>CliNet</a:t>
            </a:r>
            <a:endParaRPr lang="es-MX" sz="1400" dirty="0" smtClean="0">
              <a:solidFill>
                <a:schemeClr val="tx1">
                  <a:lumMod val="50000"/>
                  <a:lumOff val="50000"/>
                </a:schemeClr>
              </a:solidFill>
              <a:latin typeface="Century Gothic" panose="020B0502020202020204" pitchFamily="34" charset="0"/>
              <a:cs typeface="Calibri Light" panose="020F0302020204030204" pitchFamily="34" charset="0"/>
            </a:endParaRPr>
          </a:p>
          <a:p>
            <a:r>
              <a:rPr lang="es-MX" sz="1400" dirty="0" smtClean="0">
                <a:solidFill>
                  <a:schemeClr val="tx1">
                    <a:lumMod val="50000"/>
                    <a:lumOff val="50000"/>
                  </a:schemeClr>
                </a:solidFill>
                <a:latin typeface="Century Gothic" panose="020B0502020202020204" pitchFamily="34" charset="0"/>
                <a:cs typeface="Calibri Light" panose="020F0302020204030204" pitchFamily="34" charset="0"/>
              </a:rPr>
              <a:t>Cliente: vía correo (nuevo)</a:t>
            </a:r>
          </a:p>
          <a:p>
            <a:r>
              <a:rPr lang="es-MX" sz="1400" dirty="0" smtClean="0">
                <a:solidFill>
                  <a:schemeClr val="tx1">
                    <a:lumMod val="50000"/>
                    <a:lumOff val="50000"/>
                  </a:schemeClr>
                </a:solidFill>
                <a:latin typeface="Century Gothic" panose="020B0502020202020204" pitchFamily="34" charset="0"/>
                <a:cs typeface="Calibri Light" panose="020F0302020204030204" pitchFamily="34" charset="0"/>
              </a:rPr>
              <a:t>ESC: manual (oportuno)</a:t>
            </a:r>
          </a:p>
          <a:p>
            <a:r>
              <a:rPr lang="es-MX" sz="1400" dirty="0" smtClean="0">
                <a:solidFill>
                  <a:schemeClr val="tx1">
                    <a:lumMod val="50000"/>
                    <a:lumOff val="50000"/>
                  </a:schemeClr>
                </a:solidFill>
                <a:latin typeface="Century Gothic" panose="020B0502020202020204" pitchFamily="34" charset="0"/>
                <a:cs typeface="Calibri Light" panose="020F0302020204030204" pitchFamily="34" charset="0"/>
              </a:rPr>
              <a:t>Recordar que debemos conciliar y alertar oportunamente al cliente sobre cualquier inconsistencia o pendiente</a:t>
            </a:r>
          </a:p>
        </p:txBody>
      </p:sp>
      <p:grpSp>
        <p:nvGrpSpPr>
          <p:cNvPr id="3" name="Grupo 2"/>
          <p:cNvGrpSpPr/>
          <p:nvPr/>
        </p:nvGrpSpPr>
        <p:grpSpPr>
          <a:xfrm>
            <a:off x="1028066" y="4617488"/>
            <a:ext cx="5106846" cy="1686275"/>
            <a:chOff x="1969369" y="4009225"/>
            <a:chExt cx="5106846" cy="1686275"/>
          </a:xfrm>
        </p:grpSpPr>
        <p:sp>
          <p:nvSpPr>
            <p:cNvPr id="20" name="Rectángulo 6">
              <a:extLst>
                <a:ext uri="{FF2B5EF4-FFF2-40B4-BE49-F238E27FC236}">
                  <a16:creationId xmlns:a16="http://schemas.microsoft.com/office/drawing/2014/main" id="{C348F196-178C-AC4B-A43B-2838F5DAF391}"/>
                </a:ext>
              </a:extLst>
            </p:cNvPr>
            <p:cNvSpPr/>
            <p:nvPr/>
          </p:nvSpPr>
          <p:spPr>
            <a:xfrm>
              <a:off x="2021647" y="4009225"/>
              <a:ext cx="5054568" cy="338554"/>
            </a:xfrm>
            <a:prstGeom prst="rect">
              <a:avLst/>
            </a:prstGeom>
          </p:spPr>
          <p:txBody>
            <a:bodyPr wrap="square">
              <a:spAutoFit/>
            </a:bodyPr>
            <a:lstStyle/>
            <a:p>
              <a:r>
                <a:rPr lang="es-MX" sz="1600" b="1" dirty="0" smtClean="0">
                  <a:solidFill>
                    <a:schemeClr val="accent1">
                      <a:lumMod val="75000"/>
                    </a:schemeClr>
                  </a:solidFill>
                  <a:latin typeface="Century Gothic" panose="020B0502020202020204" pitchFamily="34" charset="0"/>
                  <a:cs typeface="Calibri" panose="020F0502020204030204" pitchFamily="34" charset="0"/>
                </a:rPr>
                <a:t>Otros</a:t>
              </a:r>
              <a:endParaRPr lang="es-PE" sz="1600" b="1" dirty="0">
                <a:solidFill>
                  <a:schemeClr val="accent1">
                    <a:lumMod val="75000"/>
                  </a:schemeClr>
                </a:solidFill>
                <a:effectLst/>
                <a:latin typeface="Century Gothic" panose="020B0502020202020204" pitchFamily="34" charset="0"/>
                <a:cs typeface="Calibri" panose="020F0502020204030204" pitchFamily="34" charset="0"/>
              </a:endParaRPr>
            </a:p>
          </p:txBody>
        </p:sp>
        <p:sp>
          <p:nvSpPr>
            <p:cNvPr id="21" name="Google Shape;206;p30">
              <a:extLst>
                <a:ext uri="{FF2B5EF4-FFF2-40B4-BE49-F238E27FC236}">
                  <a16:creationId xmlns:a16="http://schemas.microsoft.com/office/drawing/2014/main" id="{C6F7009E-575F-0548-BC35-B65A20AAE850}"/>
                </a:ext>
              </a:extLst>
            </p:cNvPr>
            <p:cNvSpPr txBox="1">
              <a:spLocks/>
            </p:cNvSpPr>
            <p:nvPr/>
          </p:nvSpPr>
          <p:spPr>
            <a:xfrm>
              <a:off x="1969369" y="4115010"/>
              <a:ext cx="4636203" cy="1580490"/>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PE" sz="1400" dirty="0" smtClean="0">
                  <a:solidFill>
                    <a:schemeClr val="tx1">
                      <a:lumMod val="50000"/>
                      <a:lumOff val="50000"/>
                    </a:schemeClr>
                  </a:solidFill>
                  <a:latin typeface="Century Gothic" panose="020B0502020202020204" pitchFamily="34" charset="0"/>
                  <a:cs typeface="Calibri Light" panose="020F0302020204030204" pitchFamily="34" charset="0"/>
                </a:rPr>
                <a:t>Rendición de gastos</a:t>
              </a:r>
            </a:p>
            <a:p>
              <a:r>
                <a:rPr lang="es-MX" sz="1400" dirty="0" smtClean="0">
                  <a:solidFill>
                    <a:schemeClr val="tx1">
                      <a:lumMod val="50000"/>
                      <a:lumOff val="50000"/>
                    </a:schemeClr>
                  </a:solidFill>
                  <a:latin typeface="Century Gothic" panose="020B0502020202020204" pitchFamily="34" charset="0"/>
                  <a:cs typeface="Calibri Light" panose="020F0302020204030204" pitchFamily="34" charset="0"/>
                </a:rPr>
                <a:t>Instrucción oportuna de anulación y facturación de gastos.</a:t>
              </a:r>
            </a:p>
            <a:p>
              <a:r>
                <a:rPr lang="es-MX" sz="1400" dirty="0" smtClean="0">
                  <a:solidFill>
                    <a:schemeClr val="tx1">
                      <a:lumMod val="50000"/>
                      <a:lumOff val="50000"/>
                    </a:schemeClr>
                  </a:solidFill>
                  <a:latin typeface="Century Gothic" panose="020B0502020202020204" pitchFamily="34" charset="0"/>
                  <a:cs typeface="Calibri Light" panose="020F0302020204030204" pitchFamily="34" charset="0"/>
                </a:rPr>
                <a:t>Oportunidades de mejora</a:t>
              </a:r>
            </a:p>
            <a:p>
              <a:r>
                <a:rPr lang="es-MX" sz="1400" dirty="0" smtClean="0">
                  <a:solidFill>
                    <a:schemeClr val="tx1">
                      <a:lumMod val="50000"/>
                      <a:lumOff val="50000"/>
                    </a:schemeClr>
                  </a:solidFill>
                  <a:latin typeface="Century Gothic" panose="020B0502020202020204" pitchFamily="34" charset="0"/>
                  <a:cs typeface="Calibri Light" panose="020F0302020204030204" pitchFamily="34" charset="0"/>
                </a:rPr>
                <a:t>No asumas – impacto sobrecostos</a:t>
              </a:r>
              <a:endParaRPr lang="es-PE" sz="1400" dirty="0" smtClean="0">
                <a:solidFill>
                  <a:schemeClr val="tx1">
                    <a:lumMod val="50000"/>
                    <a:lumOff val="50000"/>
                  </a:schemeClr>
                </a:solidFill>
                <a:latin typeface="Century Gothic" panose="020B0502020202020204" pitchFamily="34" charset="0"/>
                <a:cs typeface="Calibri Light" panose="020F0302020204030204" pitchFamily="34" charset="0"/>
              </a:endParaRPr>
            </a:p>
            <a:p>
              <a:pPr marL="0" indent="0">
                <a:buNone/>
              </a:pPr>
              <a:endParaRPr lang="es-PE" sz="1400" dirty="0">
                <a:solidFill>
                  <a:schemeClr val="tx1">
                    <a:lumMod val="50000"/>
                    <a:lumOff val="50000"/>
                  </a:schemeClr>
                </a:solidFill>
                <a:latin typeface="Century Gothic" panose="020B0502020202020204" pitchFamily="34" charset="0"/>
                <a:cs typeface="Calibri Light" panose="020F0302020204030204" pitchFamily="34" charset="0"/>
              </a:endParaRPr>
            </a:p>
          </p:txBody>
        </p:sp>
      </p:grpSp>
    </p:spTree>
    <p:extLst>
      <p:ext uri="{BB962C8B-B14F-4D97-AF65-F5344CB8AC3E}">
        <p14:creationId xmlns:p14="http://schemas.microsoft.com/office/powerpoint/2010/main" val="255777000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12" name="Picture 1057" descr="egm2">
            <a:extLst>
              <a:ext uri="{FF2B5EF4-FFF2-40B4-BE49-F238E27FC236}">
                <a16:creationId xmlns:a16="http://schemas.microsoft.com/office/drawing/2014/main" id="{BC9491AB-9680-9846-89A3-172391D2759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042" t="-1" b="687"/>
          <a:stretch/>
        </p:blipFill>
        <p:spPr bwMode="auto">
          <a:xfrm>
            <a:off x="1453019" y="0"/>
            <a:ext cx="10738981" cy="5436296"/>
          </a:xfrm>
          <a:prstGeom prst="rect">
            <a:avLst/>
          </a:prstGeom>
          <a:ln w="38100" cap="sq">
            <a:noFill/>
            <a:prstDash val="solid"/>
            <a:miter lim="800000"/>
          </a:ln>
          <a:effectLst/>
          <a:extLst>
            <a:ext uri="{909E8E84-426E-40DD-AFC4-6F175D3DCCD1}">
              <a14:hiddenFill xmlns:a14="http://schemas.microsoft.com/office/drawing/2010/main">
                <a:solidFill>
                  <a:srgbClr val="FFFFFF"/>
                </a:solidFill>
              </a14:hiddenFill>
            </a:ext>
          </a:extLst>
        </p:spPr>
      </p:pic>
      <p:sp>
        <p:nvSpPr>
          <p:cNvPr id="124" name="Google Shape;124;p24"/>
          <p:cNvSpPr/>
          <p:nvPr/>
        </p:nvSpPr>
        <p:spPr>
          <a:xfrm rot="5400000">
            <a:off x="2921169" y="2477215"/>
            <a:ext cx="1506258" cy="6262903"/>
          </a:xfrm>
          <a:prstGeom prst="rect">
            <a:avLst/>
          </a:prstGeom>
          <a:solidFill>
            <a:srgbClr val="0C5A9F">
              <a:alpha val="86160"/>
            </a:srgbClr>
          </a:solidFill>
          <a:ln>
            <a:noFill/>
          </a:ln>
        </p:spPr>
        <p:txBody>
          <a:bodyPr spcFirstLastPara="1" wrap="square" lIns="121900" tIns="121900" rIns="121900" bIns="121900" anchor="ctr" anchorCtr="0">
            <a:noAutofit/>
          </a:bodyPr>
          <a:lstStyle/>
          <a:p>
            <a:endParaRPr sz="2400"/>
          </a:p>
        </p:txBody>
      </p:sp>
      <p:sp>
        <p:nvSpPr>
          <p:cNvPr id="9" name="TextBox 8">
            <a:extLst>
              <a:ext uri="{FF2B5EF4-FFF2-40B4-BE49-F238E27FC236}">
                <a16:creationId xmlns:a16="http://schemas.microsoft.com/office/drawing/2014/main" id="{C035746C-099C-6F46-8621-FF5F2CA55326}"/>
              </a:ext>
            </a:extLst>
          </p:cNvPr>
          <p:cNvSpPr txBox="1"/>
          <p:nvPr/>
        </p:nvSpPr>
        <p:spPr>
          <a:xfrm>
            <a:off x="1877181" y="5295018"/>
            <a:ext cx="3594254" cy="584775"/>
          </a:xfrm>
          <a:prstGeom prst="rect">
            <a:avLst/>
          </a:prstGeom>
          <a:noFill/>
        </p:spPr>
        <p:txBody>
          <a:bodyPr wrap="none" rtlCol="0">
            <a:spAutoFit/>
          </a:bodyPr>
          <a:lstStyle/>
          <a:p>
            <a:pPr algn="ctr"/>
            <a:r>
              <a:rPr lang="en-US" sz="3200" b="1" dirty="0" smtClean="0">
                <a:solidFill>
                  <a:schemeClr val="bg1"/>
                </a:solidFill>
                <a:latin typeface="Century Gothic" panose="020B0502020202020204" pitchFamily="34" charset="0"/>
                <a:cs typeface="Calibri" panose="020F0502020204030204" pitchFamily="34" charset="0"/>
              </a:rPr>
              <a:t>¡</a:t>
            </a:r>
            <a:r>
              <a:rPr lang="en-US" sz="3200" b="1" dirty="0" err="1" smtClean="0">
                <a:solidFill>
                  <a:schemeClr val="bg1"/>
                </a:solidFill>
                <a:latin typeface="Century Gothic" panose="020B0502020202020204" pitchFamily="34" charset="0"/>
                <a:cs typeface="Calibri" panose="020F0502020204030204" pitchFamily="34" charset="0"/>
              </a:rPr>
              <a:t>Muchas</a:t>
            </a:r>
            <a:r>
              <a:rPr lang="en-US" sz="3200" b="1" dirty="0" smtClean="0">
                <a:solidFill>
                  <a:schemeClr val="bg1"/>
                </a:solidFill>
                <a:latin typeface="Century Gothic" panose="020B0502020202020204" pitchFamily="34" charset="0"/>
                <a:cs typeface="Calibri" panose="020F0502020204030204" pitchFamily="34" charset="0"/>
              </a:rPr>
              <a:t> gracias!</a:t>
            </a:r>
            <a:endParaRPr lang="en-PE" sz="3200" b="1" dirty="0">
              <a:solidFill>
                <a:schemeClr val="bg1"/>
              </a:solidFill>
              <a:latin typeface="Century Gothic" panose="020B0502020202020204" pitchFamily="34" charset="0"/>
              <a:cs typeface="Calibri" panose="020F0502020204030204" pitchFamily="34" charset="0"/>
            </a:endParaRPr>
          </a:p>
        </p:txBody>
      </p:sp>
      <p:sp>
        <p:nvSpPr>
          <p:cNvPr id="11" name="Google Shape;127;p24">
            <a:extLst>
              <a:ext uri="{FF2B5EF4-FFF2-40B4-BE49-F238E27FC236}">
                <a16:creationId xmlns:a16="http://schemas.microsoft.com/office/drawing/2014/main" id="{F0508568-13F6-5B4F-808E-37C53510CE1A}"/>
              </a:ext>
            </a:extLst>
          </p:cNvPr>
          <p:cNvSpPr/>
          <p:nvPr/>
        </p:nvSpPr>
        <p:spPr>
          <a:xfrm rot="-5400000" flipH="1">
            <a:off x="-238966" y="5541407"/>
            <a:ext cx="1506256" cy="134519"/>
          </a:xfrm>
          <a:prstGeom prst="rect">
            <a:avLst/>
          </a:prstGeom>
          <a:solidFill>
            <a:srgbClr val="FFC807"/>
          </a:solidFill>
          <a:ln>
            <a:noFill/>
          </a:ln>
        </p:spPr>
        <p:txBody>
          <a:bodyPr spcFirstLastPara="1" wrap="square" lIns="121900" tIns="121900" rIns="121900" bIns="121900" anchor="ctr" anchorCtr="0">
            <a:noAutofit/>
          </a:bodyPr>
          <a:lstStyle/>
          <a:p>
            <a:endParaRPr sz="2400"/>
          </a:p>
        </p:txBody>
      </p:sp>
      <p:pic>
        <p:nvPicPr>
          <p:cNvPr id="14" name="Picture 13" descr="A black and white image of a person's face&#10;&#10;Description automatically generated with low confidence">
            <a:extLst>
              <a:ext uri="{FF2B5EF4-FFF2-40B4-BE49-F238E27FC236}">
                <a16:creationId xmlns:a16="http://schemas.microsoft.com/office/drawing/2014/main" id="{9F988007-836D-CE41-A3F5-3ECCF60080F3}"/>
              </a:ext>
            </a:extLst>
          </p:cNvPr>
          <p:cNvPicPr>
            <a:picLocks noChangeAspect="1"/>
          </p:cNvPicPr>
          <p:nvPr/>
        </p:nvPicPr>
        <p:blipFill>
          <a:blip r:embed="rId4"/>
          <a:stretch>
            <a:fillRect/>
          </a:stretch>
        </p:blipFill>
        <p:spPr>
          <a:xfrm>
            <a:off x="8939596" y="410285"/>
            <a:ext cx="2686849" cy="1164913"/>
          </a:xfrm>
          <a:prstGeom prst="rect">
            <a:avLst/>
          </a:prstGeom>
        </p:spPr>
      </p:pic>
      <p:grpSp>
        <p:nvGrpSpPr>
          <p:cNvPr id="4" name="Group 3">
            <a:extLst>
              <a:ext uri="{FF2B5EF4-FFF2-40B4-BE49-F238E27FC236}">
                <a16:creationId xmlns:a16="http://schemas.microsoft.com/office/drawing/2014/main" id="{2D136712-FA6A-A849-9508-A0830DCF08E1}"/>
              </a:ext>
            </a:extLst>
          </p:cNvPr>
          <p:cNvGrpSpPr/>
          <p:nvPr/>
        </p:nvGrpSpPr>
        <p:grpSpPr>
          <a:xfrm>
            <a:off x="7165379" y="5734228"/>
            <a:ext cx="4579719" cy="502307"/>
            <a:chOff x="7165379" y="5734228"/>
            <a:chExt cx="4579719" cy="502307"/>
          </a:xfrm>
        </p:grpSpPr>
        <p:sp>
          <p:nvSpPr>
            <p:cNvPr id="13" name="object 6">
              <a:extLst>
                <a:ext uri="{FF2B5EF4-FFF2-40B4-BE49-F238E27FC236}">
                  <a16:creationId xmlns:a16="http://schemas.microsoft.com/office/drawing/2014/main" id="{40D1FFF9-88A7-DA43-BB8C-0C9214F96651}"/>
                </a:ext>
              </a:extLst>
            </p:cNvPr>
            <p:cNvSpPr/>
            <p:nvPr/>
          </p:nvSpPr>
          <p:spPr>
            <a:xfrm>
              <a:off x="7165379" y="5738514"/>
              <a:ext cx="4191687" cy="498021"/>
            </a:xfrm>
            <a:prstGeom prst="rect">
              <a:avLst/>
            </a:prstGeom>
            <a:blipFill>
              <a:blip r:embed="rId5" cstate="print"/>
              <a:stretch>
                <a:fillRect/>
              </a:stretch>
            </a:blipFill>
          </p:spPr>
          <p:txBody>
            <a:bodyPr wrap="square" lIns="0" tIns="0" rIns="0" bIns="0" rtlCol="0"/>
            <a:lstStyle/>
            <a:p>
              <a:endParaRPr dirty="0"/>
            </a:p>
          </p:txBody>
        </p:sp>
        <p:pic>
          <p:nvPicPr>
            <p:cNvPr id="3" name="Picture 2" descr="Logo, company name&#10;&#10;Description automatically generated">
              <a:extLst>
                <a:ext uri="{FF2B5EF4-FFF2-40B4-BE49-F238E27FC236}">
                  <a16:creationId xmlns:a16="http://schemas.microsoft.com/office/drawing/2014/main" id="{27EF724F-669A-0A4B-A924-569B7A220EF3}"/>
                </a:ext>
              </a:extLst>
            </p:cNvPr>
            <p:cNvPicPr>
              <a:picLocks noChangeAspect="1"/>
            </p:cNvPicPr>
            <p:nvPr/>
          </p:nvPicPr>
          <p:blipFill>
            <a:blip r:embed="rId6"/>
            <a:stretch>
              <a:fillRect/>
            </a:stretch>
          </p:blipFill>
          <p:spPr>
            <a:xfrm>
              <a:off x="11447435" y="5734228"/>
              <a:ext cx="297663" cy="425003"/>
            </a:xfrm>
            <a:prstGeom prst="rect">
              <a:avLst/>
            </a:prstGeom>
          </p:spPr>
        </p:pic>
      </p:grpSp>
    </p:spTree>
    <p:extLst>
      <p:ext uri="{BB962C8B-B14F-4D97-AF65-F5344CB8AC3E}">
        <p14:creationId xmlns:p14="http://schemas.microsoft.com/office/powerpoint/2010/main" val="26970337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18;p3">
            <a:extLst>
              <a:ext uri="{FF2B5EF4-FFF2-40B4-BE49-F238E27FC236}">
                <a16:creationId xmlns:a16="http://schemas.microsoft.com/office/drawing/2014/main" id="{7C6F402E-1573-0046-8FCC-64B33B4A52AD}"/>
              </a:ext>
            </a:extLst>
          </p:cNvPr>
          <p:cNvGrpSpPr/>
          <p:nvPr/>
        </p:nvGrpSpPr>
        <p:grpSpPr>
          <a:xfrm>
            <a:off x="-55574" y="-56804"/>
            <a:ext cx="12318329" cy="1689661"/>
            <a:chOff x="0" y="-40481"/>
            <a:chExt cx="9144000" cy="1384272"/>
          </a:xfrm>
          <a:solidFill>
            <a:srgbClr val="0C5A9F"/>
          </a:solidFill>
        </p:grpSpPr>
        <p:sp>
          <p:nvSpPr>
            <p:cNvPr id="3" name="Google Shape;19;p3">
              <a:extLst>
                <a:ext uri="{FF2B5EF4-FFF2-40B4-BE49-F238E27FC236}">
                  <a16:creationId xmlns:a16="http://schemas.microsoft.com/office/drawing/2014/main" id="{635FC300-1D43-B74F-BBD4-89E1ECB7E133}"/>
                </a:ext>
              </a:extLst>
            </p:cNvPr>
            <p:cNvSpPr/>
            <p:nvPr/>
          </p:nvSpPr>
          <p:spPr>
            <a:xfrm rot="10800000">
              <a:off x="1200" y="799890"/>
              <a:ext cx="9142800" cy="543900"/>
            </a:xfrm>
            <a:prstGeom prst="triangle">
              <a:avLst>
                <a:gd name="adj" fmla="val 50000"/>
              </a:avLst>
            </a:prstGeom>
            <a:grp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20;p3">
              <a:extLst>
                <a:ext uri="{FF2B5EF4-FFF2-40B4-BE49-F238E27FC236}">
                  <a16:creationId xmlns:a16="http://schemas.microsoft.com/office/drawing/2014/main" id="{2C0B7A16-58CD-4947-A72D-E9034A324A1E}"/>
                </a:ext>
              </a:extLst>
            </p:cNvPr>
            <p:cNvSpPr/>
            <p:nvPr/>
          </p:nvSpPr>
          <p:spPr>
            <a:xfrm>
              <a:off x="0" y="-40481"/>
              <a:ext cx="9144000" cy="8562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Google Shape;418;p39">
            <a:extLst>
              <a:ext uri="{FF2B5EF4-FFF2-40B4-BE49-F238E27FC236}">
                <a16:creationId xmlns:a16="http://schemas.microsoft.com/office/drawing/2014/main" id="{4B956F7B-9D70-DB4F-B5D1-276C4C95C0F4}"/>
              </a:ext>
            </a:extLst>
          </p:cNvPr>
          <p:cNvSpPr/>
          <p:nvPr/>
        </p:nvSpPr>
        <p:spPr>
          <a:xfrm>
            <a:off x="2147177" y="2457330"/>
            <a:ext cx="766506" cy="663894"/>
          </a:xfrm>
          <a:custGeom>
            <a:avLst/>
            <a:gdLst/>
            <a:ahLst/>
            <a:cxnLst/>
            <a:rect l="l" t="t" r="r" b="b"/>
            <a:pathLst>
              <a:path w="57768" h="50027" extrusionOk="0">
                <a:moveTo>
                  <a:pt x="14439" y="0"/>
                </a:moveTo>
                <a:lnTo>
                  <a:pt x="1" y="25013"/>
                </a:lnTo>
                <a:lnTo>
                  <a:pt x="14439" y="50027"/>
                </a:lnTo>
                <a:lnTo>
                  <a:pt x="43329" y="50027"/>
                </a:lnTo>
                <a:lnTo>
                  <a:pt x="57768" y="25013"/>
                </a:lnTo>
                <a:lnTo>
                  <a:pt x="43329" y="0"/>
                </a:lnTo>
                <a:close/>
              </a:path>
            </a:pathLst>
          </a:custGeom>
          <a:solidFill>
            <a:srgbClr val="0C5A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41;p26">
            <a:extLst>
              <a:ext uri="{FF2B5EF4-FFF2-40B4-BE49-F238E27FC236}">
                <a16:creationId xmlns:a16="http://schemas.microsoft.com/office/drawing/2014/main" id="{BF89E06D-DC7F-7449-A4C4-960CBCD6E1EA}"/>
              </a:ext>
            </a:extLst>
          </p:cNvPr>
          <p:cNvSpPr txBox="1">
            <a:spLocks/>
          </p:cNvSpPr>
          <p:nvPr/>
        </p:nvSpPr>
        <p:spPr>
          <a:xfrm>
            <a:off x="2693354" y="436045"/>
            <a:ext cx="7071131" cy="650000"/>
          </a:xfrm>
          <a:prstGeom prst="rect">
            <a:avLst/>
          </a:prstGeom>
        </p:spPr>
        <p:txBody>
          <a:bodyPr spcFirstLastPara="1" vert="horz" wrap="square" lIns="121900" tIns="121900" rIns="121900" bIns="1219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smtClean="0">
                <a:solidFill>
                  <a:schemeClr val="bg1"/>
                </a:solidFill>
                <a:latin typeface="Century Gothic" panose="020B0502020202020204" pitchFamily="34" charset="0"/>
                <a:cs typeface="Arial" panose="020B0604020202020204" pitchFamily="34" charset="0"/>
              </a:rPr>
              <a:t>CASOS EMBLEMATICOS 2021</a:t>
            </a:r>
            <a:endParaRPr lang="en-US" sz="3200" b="1" dirty="0">
              <a:solidFill>
                <a:schemeClr val="bg1"/>
              </a:solidFill>
              <a:latin typeface="Century Gothic" panose="020B0502020202020204" pitchFamily="34" charset="0"/>
              <a:cs typeface="Arial" panose="020B0604020202020204" pitchFamily="34" charset="0"/>
            </a:endParaRPr>
          </a:p>
        </p:txBody>
      </p:sp>
      <p:sp>
        <p:nvSpPr>
          <p:cNvPr id="29" name="Google Shape;141;p26">
            <a:extLst>
              <a:ext uri="{FF2B5EF4-FFF2-40B4-BE49-F238E27FC236}">
                <a16:creationId xmlns:a16="http://schemas.microsoft.com/office/drawing/2014/main" id="{A0A7D37F-25D0-754B-AF8E-BCB235CDEB2C}"/>
              </a:ext>
            </a:extLst>
          </p:cNvPr>
          <p:cNvSpPr txBox="1">
            <a:spLocks/>
          </p:cNvSpPr>
          <p:nvPr/>
        </p:nvSpPr>
        <p:spPr>
          <a:xfrm>
            <a:off x="2147177" y="2471224"/>
            <a:ext cx="766506" cy="650000"/>
          </a:xfrm>
          <a:prstGeom prst="rect">
            <a:avLst/>
          </a:prstGeom>
        </p:spPr>
        <p:txBody>
          <a:bodyPr spcFirstLastPara="1" vert="horz" wrap="square" lIns="121900" tIns="121900" rIns="121900" bIns="1219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smtClean="0">
                <a:solidFill>
                  <a:schemeClr val="bg1"/>
                </a:solidFill>
                <a:latin typeface="Arial" panose="020B0604020202020204" pitchFamily="34" charset="0"/>
                <a:cs typeface="Arial" panose="020B0604020202020204" pitchFamily="34" charset="0"/>
              </a:rPr>
              <a:t>06</a:t>
            </a:r>
            <a:endParaRPr lang="en-US" sz="2400" b="1" dirty="0">
              <a:solidFill>
                <a:schemeClr val="bg1"/>
              </a:solidFill>
              <a:latin typeface="Arial" panose="020B0604020202020204" pitchFamily="34" charset="0"/>
              <a:cs typeface="Arial" panose="020B0604020202020204" pitchFamily="34" charset="0"/>
            </a:endParaRPr>
          </a:p>
        </p:txBody>
      </p:sp>
      <p:sp>
        <p:nvSpPr>
          <p:cNvPr id="30" name="Google Shape;418;p39">
            <a:extLst>
              <a:ext uri="{FF2B5EF4-FFF2-40B4-BE49-F238E27FC236}">
                <a16:creationId xmlns:a16="http://schemas.microsoft.com/office/drawing/2014/main" id="{2A1DB746-8A25-764E-8967-A83E5E349019}"/>
              </a:ext>
            </a:extLst>
          </p:cNvPr>
          <p:cNvSpPr/>
          <p:nvPr/>
        </p:nvSpPr>
        <p:spPr>
          <a:xfrm>
            <a:off x="5755791" y="2457330"/>
            <a:ext cx="766506" cy="663894"/>
          </a:xfrm>
          <a:custGeom>
            <a:avLst/>
            <a:gdLst/>
            <a:ahLst/>
            <a:cxnLst/>
            <a:rect l="l" t="t" r="r" b="b"/>
            <a:pathLst>
              <a:path w="57768" h="50027" extrusionOk="0">
                <a:moveTo>
                  <a:pt x="14439" y="0"/>
                </a:moveTo>
                <a:lnTo>
                  <a:pt x="1" y="25013"/>
                </a:lnTo>
                <a:lnTo>
                  <a:pt x="14439" y="50027"/>
                </a:lnTo>
                <a:lnTo>
                  <a:pt x="43329" y="50027"/>
                </a:lnTo>
                <a:lnTo>
                  <a:pt x="57768" y="25013"/>
                </a:lnTo>
                <a:lnTo>
                  <a:pt x="43329" y="0"/>
                </a:lnTo>
                <a:close/>
              </a:path>
            </a:pathLst>
          </a:custGeom>
          <a:solidFill>
            <a:srgbClr val="009F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41;p26">
            <a:extLst>
              <a:ext uri="{FF2B5EF4-FFF2-40B4-BE49-F238E27FC236}">
                <a16:creationId xmlns:a16="http://schemas.microsoft.com/office/drawing/2014/main" id="{90596DFB-42F7-E34C-B1E3-FFF24F5AFB89}"/>
              </a:ext>
            </a:extLst>
          </p:cNvPr>
          <p:cNvSpPr txBox="1">
            <a:spLocks/>
          </p:cNvSpPr>
          <p:nvPr/>
        </p:nvSpPr>
        <p:spPr>
          <a:xfrm>
            <a:off x="5755791" y="2471224"/>
            <a:ext cx="766506" cy="650000"/>
          </a:xfrm>
          <a:prstGeom prst="rect">
            <a:avLst/>
          </a:prstGeom>
        </p:spPr>
        <p:txBody>
          <a:bodyPr spcFirstLastPara="1" vert="horz" wrap="square" lIns="121900" tIns="121900" rIns="121900" bIns="1219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smtClean="0">
                <a:solidFill>
                  <a:schemeClr val="bg1"/>
                </a:solidFill>
                <a:latin typeface="Arial" panose="020B0604020202020204" pitchFamily="34" charset="0"/>
                <a:cs typeface="Arial" panose="020B0604020202020204" pitchFamily="34" charset="0"/>
              </a:rPr>
              <a:t>08</a:t>
            </a:r>
            <a:endParaRPr lang="en-US" sz="2400" b="1" dirty="0">
              <a:solidFill>
                <a:schemeClr val="bg1"/>
              </a:solidFill>
              <a:latin typeface="Arial" panose="020B0604020202020204" pitchFamily="34" charset="0"/>
              <a:cs typeface="Arial" panose="020B0604020202020204" pitchFamily="34" charset="0"/>
            </a:endParaRPr>
          </a:p>
        </p:txBody>
      </p:sp>
      <p:sp>
        <p:nvSpPr>
          <p:cNvPr id="32" name="Google Shape;418;p39">
            <a:extLst>
              <a:ext uri="{FF2B5EF4-FFF2-40B4-BE49-F238E27FC236}">
                <a16:creationId xmlns:a16="http://schemas.microsoft.com/office/drawing/2014/main" id="{4815BA29-F629-CE42-BA3F-6B1A1D9A971D}"/>
              </a:ext>
            </a:extLst>
          </p:cNvPr>
          <p:cNvSpPr/>
          <p:nvPr/>
        </p:nvSpPr>
        <p:spPr>
          <a:xfrm>
            <a:off x="9135805" y="2457330"/>
            <a:ext cx="766506" cy="663894"/>
          </a:xfrm>
          <a:custGeom>
            <a:avLst/>
            <a:gdLst/>
            <a:ahLst/>
            <a:cxnLst/>
            <a:rect l="l" t="t" r="r" b="b"/>
            <a:pathLst>
              <a:path w="57768" h="50027" extrusionOk="0">
                <a:moveTo>
                  <a:pt x="14439" y="0"/>
                </a:moveTo>
                <a:lnTo>
                  <a:pt x="1" y="25013"/>
                </a:lnTo>
                <a:lnTo>
                  <a:pt x="14439" y="50027"/>
                </a:lnTo>
                <a:lnTo>
                  <a:pt x="43329" y="50027"/>
                </a:lnTo>
                <a:lnTo>
                  <a:pt x="57768" y="25013"/>
                </a:lnTo>
                <a:lnTo>
                  <a:pt x="43329" y="0"/>
                </a:lnTo>
                <a:close/>
              </a:path>
            </a:pathLst>
          </a:custGeom>
          <a:solidFill>
            <a:srgbClr val="8ED6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41;p26">
            <a:extLst>
              <a:ext uri="{FF2B5EF4-FFF2-40B4-BE49-F238E27FC236}">
                <a16:creationId xmlns:a16="http://schemas.microsoft.com/office/drawing/2014/main" id="{991F230F-1F48-1549-B537-4EBD4C255C99}"/>
              </a:ext>
            </a:extLst>
          </p:cNvPr>
          <p:cNvSpPr txBox="1">
            <a:spLocks/>
          </p:cNvSpPr>
          <p:nvPr/>
        </p:nvSpPr>
        <p:spPr>
          <a:xfrm>
            <a:off x="9135805" y="2471224"/>
            <a:ext cx="766506" cy="650000"/>
          </a:xfrm>
          <a:prstGeom prst="rect">
            <a:avLst/>
          </a:prstGeom>
        </p:spPr>
        <p:txBody>
          <a:bodyPr spcFirstLastPara="1" vert="horz" wrap="square" lIns="121900" tIns="121900" rIns="121900" bIns="1219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smtClean="0">
                <a:solidFill>
                  <a:schemeClr val="bg1"/>
                </a:solidFill>
                <a:latin typeface="Arial" panose="020B0604020202020204" pitchFamily="34" charset="0"/>
                <a:cs typeface="Arial" panose="020B0604020202020204" pitchFamily="34" charset="0"/>
              </a:rPr>
              <a:t>08</a:t>
            </a:r>
            <a:endParaRPr lang="en-US" sz="2400" b="1" dirty="0">
              <a:solidFill>
                <a:schemeClr val="bg1"/>
              </a:solidFill>
              <a:latin typeface="Arial" panose="020B0604020202020204" pitchFamily="34" charset="0"/>
              <a:cs typeface="Arial" panose="020B0604020202020204" pitchFamily="34" charset="0"/>
            </a:endParaRPr>
          </a:p>
        </p:txBody>
      </p:sp>
      <p:cxnSp>
        <p:nvCxnSpPr>
          <p:cNvPr id="34" name="Google Shape;124;p23">
            <a:extLst>
              <a:ext uri="{FF2B5EF4-FFF2-40B4-BE49-F238E27FC236}">
                <a16:creationId xmlns:a16="http://schemas.microsoft.com/office/drawing/2014/main" id="{8158F9BB-6DE4-4847-9BFC-DD747CD57BC8}"/>
              </a:ext>
            </a:extLst>
          </p:cNvPr>
          <p:cNvCxnSpPr>
            <a:cxnSpLocks/>
          </p:cNvCxnSpPr>
          <p:nvPr/>
        </p:nvCxnSpPr>
        <p:spPr>
          <a:xfrm>
            <a:off x="7829051" y="2658624"/>
            <a:ext cx="0" cy="930965"/>
          </a:xfrm>
          <a:prstGeom prst="straightConnector1">
            <a:avLst/>
          </a:prstGeom>
          <a:noFill/>
          <a:ln w="19050" cap="flat" cmpd="sng">
            <a:solidFill>
              <a:schemeClr val="bg1">
                <a:lumMod val="50000"/>
              </a:schemeClr>
            </a:solidFill>
            <a:prstDash val="solid"/>
            <a:round/>
            <a:headEnd type="none" w="med" len="med"/>
            <a:tailEnd type="none" w="med" len="med"/>
          </a:ln>
        </p:spPr>
      </p:cxnSp>
      <p:cxnSp>
        <p:nvCxnSpPr>
          <p:cNvPr id="35" name="Google Shape;125;p23">
            <a:extLst>
              <a:ext uri="{FF2B5EF4-FFF2-40B4-BE49-F238E27FC236}">
                <a16:creationId xmlns:a16="http://schemas.microsoft.com/office/drawing/2014/main" id="{FE8AFB65-1FAD-5347-924E-5F0832BAADBC}"/>
              </a:ext>
            </a:extLst>
          </p:cNvPr>
          <p:cNvCxnSpPr>
            <a:cxnSpLocks/>
          </p:cNvCxnSpPr>
          <p:nvPr/>
        </p:nvCxnSpPr>
        <p:spPr>
          <a:xfrm>
            <a:off x="4287170" y="2658624"/>
            <a:ext cx="0" cy="930965"/>
          </a:xfrm>
          <a:prstGeom prst="straightConnector1">
            <a:avLst/>
          </a:prstGeom>
          <a:noFill/>
          <a:ln w="19050" cap="flat" cmpd="sng">
            <a:solidFill>
              <a:schemeClr val="bg1">
                <a:lumMod val="50000"/>
              </a:schemeClr>
            </a:solidFill>
            <a:prstDash val="solid"/>
            <a:round/>
            <a:headEnd type="none" w="med" len="med"/>
            <a:tailEnd type="none" w="med" len="med"/>
          </a:ln>
        </p:spPr>
      </p:cxnSp>
      <p:cxnSp>
        <p:nvCxnSpPr>
          <p:cNvPr id="36" name="Google Shape;141;p23">
            <a:extLst>
              <a:ext uri="{FF2B5EF4-FFF2-40B4-BE49-F238E27FC236}">
                <a16:creationId xmlns:a16="http://schemas.microsoft.com/office/drawing/2014/main" id="{46F89DDF-B6FB-C142-9EFA-72CEFA3DF4BF}"/>
              </a:ext>
            </a:extLst>
          </p:cNvPr>
          <p:cNvCxnSpPr>
            <a:cxnSpLocks/>
          </p:cNvCxnSpPr>
          <p:nvPr/>
        </p:nvCxnSpPr>
        <p:spPr>
          <a:xfrm>
            <a:off x="6073849" y="4763227"/>
            <a:ext cx="0" cy="930965"/>
          </a:xfrm>
          <a:prstGeom prst="straightConnector1">
            <a:avLst/>
          </a:prstGeom>
          <a:noFill/>
          <a:ln w="19050" cap="flat" cmpd="sng">
            <a:solidFill>
              <a:schemeClr val="bg1">
                <a:lumMod val="50000"/>
              </a:schemeClr>
            </a:solidFill>
            <a:prstDash val="solid"/>
            <a:round/>
            <a:headEnd type="none" w="med" len="med"/>
            <a:tailEnd type="none" w="med" len="med"/>
          </a:ln>
        </p:spPr>
      </p:cxnSp>
      <p:sp>
        <p:nvSpPr>
          <p:cNvPr id="41" name="Google Shape;418;p39">
            <a:extLst>
              <a:ext uri="{FF2B5EF4-FFF2-40B4-BE49-F238E27FC236}">
                <a16:creationId xmlns:a16="http://schemas.microsoft.com/office/drawing/2014/main" id="{00842E97-06F9-D54E-B0C9-0C6D1D22348A}"/>
              </a:ext>
            </a:extLst>
          </p:cNvPr>
          <p:cNvSpPr/>
          <p:nvPr/>
        </p:nvSpPr>
        <p:spPr>
          <a:xfrm>
            <a:off x="3894334" y="4276462"/>
            <a:ext cx="766506" cy="663894"/>
          </a:xfrm>
          <a:custGeom>
            <a:avLst/>
            <a:gdLst/>
            <a:ahLst/>
            <a:cxnLst/>
            <a:rect l="l" t="t" r="r" b="b"/>
            <a:pathLst>
              <a:path w="57768" h="50027" extrusionOk="0">
                <a:moveTo>
                  <a:pt x="14439" y="0"/>
                </a:moveTo>
                <a:lnTo>
                  <a:pt x="1" y="25013"/>
                </a:lnTo>
                <a:lnTo>
                  <a:pt x="14439" y="50027"/>
                </a:lnTo>
                <a:lnTo>
                  <a:pt x="43329" y="50027"/>
                </a:lnTo>
                <a:lnTo>
                  <a:pt x="57768" y="25013"/>
                </a:lnTo>
                <a:lnTo>
                  <a:pt x="43329" y="0"/>
                </a:lnTo>
                <a:close/>
              </a:path>
            </a:pathLst>
          </a:custGeom>
          <a:solidFill>
            <a:srgbClr val="FFC8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41;p26">
            <a:extLst>
              <a:ext uri="{FF2B5EF4-FFF2-40B4-BE49-F238E27FC236}">
                <a16:creationId xmlns:a16="http://schemas.microsoft.com/office/drawing/2014/main" id="{27F2C8AC-897D-A045-877B-F9497A8668A6}"/>
              </a:ext>
            </a:extLst>
          </p:cNvPr>
          <p:cNvSpPr txBox="1">
            <a:spLocks/>
          </p:cNvSpPr>
          <p:nvPr/>
        </p:nvSpPr>
        <p:spPr>
          <a:xfrm>
            <a:off x="3894334" y="4290356"/>
            <a:ext cx="766506" cy="650000"/>
          </a:xfrm>
          <a:prstGeom prst="rect">
            <a:avLst/>
          </a:prstGeom>
        </p:spPr>
        <p:txBody>
          <a:bodyPr spcFirstLastPara="1" vert="horz" wrap="square" lIns="121900" tIns="121900" rIns="121900" bIns="1219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smtClean="0">
                <a:solidFill>
                  <a:schemeClr val="bg1"/>
                </a:solidFill>
                <a:latin typeface="Arial" panose="020B0604020202020204" pitchFamily="34" charset="0"/>
                <a:cs typeface="Arial" panose="020B0604020202020204" pitchFamily="34" charset="0"/>
              </a:rPr>
              <a:t>09</a:t>
            </a:r>
            <a:endParaRPr lang="en-US" sz="2400" b="1" dirty="0">
              <a:solidFill>
                <a:schemeClr val="bg1"/>
              </a:solidFill>
              <a:latin typeface="Arial" panose="020B0604020202020204" pitchFamily="34" charset="0"/>
              <a:cs typeface="Arial" panose="020B0604020202020204" pitchFamily="34" charset="0"/>
            </a:endParaRPr>
          </a:p>
        </p:txBody>
      </p:sp>
      <p:sp>
        <p:nvSpPr>
          <p:cNvPr id="43" name="Google Shape;418;p39">
            <a:extLst>
              <a:ext uri="{FF2B5EF4-FFF2-40B4-BE49-F238E27FC236}">
                <a16:creationId xmlns:a16="http://schemas.microsoft.com/office/drawing/2014/main" id="{6035AB25-64BE-5F44-8E50-CA1D5BDDBB19}"/>
              </a:ext>
            </a:extLst>
          </p:cNvPr>
          <p:cNvSpPr/>
          <p:nvPr/>
        </p:nvSpPr>
        <p:spPr>
          <a:xfrm>
            <a:off x="7502948" y="4276462"/>
            <a:ext cx="766506" cy="663894"/>
          </a:xfrm>
          <a:custGeom>
            <a:avLst/>
            <a:gdLst/>
            <a:ahLst/>
            <a:cxnLst/>
            <a:rect l="l" t="t" r="r" b="b"/>
            <a:pathLst>
              <a:path w="57768" h="50027" extrusionOk="0">
                <a:moveTo>
                  <a:pt x="14439" y="0"/>
                </a:moveTo>
                <a:lnTo>
                  <a:pt x="1" y="25013"/>
                </a:lnTo>
                <a:lnTo>
                  <a:pt x="14439" y="50027"/>
                </a:lnTo>
                <a:lnTo>
                  <a:pt x="43329" y="50027"/>
                </a:lnTo>
                <a:lnTo>
                  <a:pt x="57768" y="25013"/>
                </a:lnTo>
                <a:lnTo>
                  <a:pt x="43329" y="0"/>
                </a:lnTo>
                <a:close/>
              </a:path>
            </a:pathLst>
          </a:custGeom>
          <a:solidFill>
            <a:schemeClr val="bg1">
              <a:lumMod val="6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41;p26">
            <a:extLst>
              <a:ext uri="{FF2B5EF4-FFF2-40B4-BE49-F238E27FC236}">
                <a16:creationId xmlns:a16="http://schemas.microsoft.com/office/drawing/2014/main" id="{F5CFCFFC-B480-F24E-804A-5061FDF03F51}"/>
              </a:ext>
            </a:extLst>
          </p:cNvPr>
          <p:cNvSpPr txBox="1">
            <a:spLocks/>
          </p:cNvSpPr>
          <p:nvPr/>
        </p:nvSpPr>
        <p:spPr>
          <a:xfrm>
            <a:off x="7502948" y="4290356"/>
            <a:ext cx="766506" cy="650000"/>
          </a:xfrm>
          <a:prstGeom prst="rect">
            <a:avLst/>
          </a:prstGeom>
        </p:spPr>
        <p:txBody>
          <a:bodyPr spcFirstLastPara="1" vert="horz" wrap="square" lIns="121900" tIns="121900" rIns="121900" bIns="1219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smtClean="0">
                <a:solidFill>
                  <a:schemeClr val="bg1"/>
                </a:solidFill>
                <a:latin typeface="Arial" panose="020B0604020202020204" pitchFamily="34" charset="0"/>
                <a:cs typeface="Arial" panose="020B0604020202020204" pitchFamily="34" charset="0"/>
              </a:rPr>
              <a:t>10</a:t>
            </a:r>
            <a:endParaRPr lang="en-US" sz="2400" b="1" dirty="0">
              <a:solidFill>
                <a:schemeClr val="bg1"/>
              </a:solidFill>
              <a:latin typeface="Arial" panose="020B0604020202020204" pitchFamily="34" charset="0"/>
              <a:cs typeface="Arial" panose="020B0604020202020204" pitchFamily="34" charset="0"/>
            </a:endParaRPr>
          </a:p>
        </p:txBody>
      </p:sp>
      <p:sp>
        <p:nvSpPr>
          <p:cNvPr id="45" name="Google Shape;143;p26">
            <a:extLst>
              <a:ext uri="{FF2B5EF4-FFF2-40B4-BE49-F238E27FC236}">
                <a16:creationId xmlns:a16="http://schemas.microsoft.com/office/drawing/2014/main" id="{9C024EF0-AD6F-4147-A8BA-8585B75E81F0}"/>
              </a:ext>
            </a:extLst>
          </p:cNvPr>
          <p:cNvSpPr txBox="1">
            <a:spLocks/>
          </p:cNvSpPr>
          <p:nvPr/>
        </p:nvSpPr>
        <p:spPr>
          <a:xfrm>
            <a:off x="8220998" y="3348050"/>
            <a:ext cx="2542000" cy="763200"/>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100" dirty="0">
                <a:solidFill>
                  <a:schemeClr val="tx1">
                    <a:lumMod val="65000"/>
                    <a:lumOff val="35000"/>
                  </a:schemeClr>
                </a:solidFill>
                <a:latin typeface="Century Gothic" panose="020B0502020202020204" pitchFamily="34" charset="0"/>
                <a:cs typeface="Arial" panose="020B0604020202020204" pitchFamily="34" charset="0"/>
              </a:rPr>
              <a:t>OT </a:t>
            </a:r>
            <a:r>
              <a:rPr lang="en-US" sz="1100" dirty="0" err="1" smtClean="0">
                <a:solidFill>
                  <a:schemeClr val="tx1">
                    <a:lumMod val="65000"/>
                    <a:lumOff val="35000"/>
                  </a:schemeClr>
                </a:solidFill>
                <a:latin typeface="Century Gothic" panose="020B0502020202020204" pitchFamily="34" charset="0"/>
                <a:cs typeface="Arial" panose="020B0604020202020204" pitchFamily="34" charset="0"/>
              </a:rPr>
              <a:t>Varias</a:t>
            </a:r>
            <a:r>
              <a:rPr lang="en-US" sz="1100" dirty="0" smtClean="0">
                <a:solidFill>
                  <a:schemeClr val="tx1">
                    <a:lumMod val="65000"/>
                    <a:lumOff val="35000"/>
                  </a:schemeClr>
                </a:solidFill>
                <a:latin typeface="Century Gothic" panose="020B0502020202020204" pitchFamily="34" charset="0"/>
                <a:cs typeface="Arial" panose="020B0604020202020204" pitchFamily="34" charset="0"/>
              </a:rPr>
              <a:t>  Siemens Energy</a:t>
            </a:r>
            <a:endParaRPr lang="en-US" sz="1100" dirty="0">
              <a:solidFill>
                <a:schemeClr val="tx1">
                  <a:lumMod val="65000"/>
                  <a:lumOff val="35000"/>
                </a:schemeClr>
              </a:solidFill>
              <a:latin typeface="Century Gothic" panose="020B0502020202020204" pitchFamily="34" charset="0"/>
              <a:cs typeface="Arial" panose="020B0604020202020204" pitchFamily="34" charset="0"/>
            </a:endParaRPr>
          </a:p>
        </p:txBody>
      </p:sp>
      <p:sp>
        <p:nvSpPr>
          <p:cNvPr id="46" name="Google Shape;144;p26">
            <a:extLst>
              <a:ext uri="{FF2B5EF4-FFF2-40B4-BE49-F238E27FC236}">
                <a16:creationId xmlns:a16="http://schemas.microsoft.com/office/drawing/2014/main" id="{4ED0DB52-A518-E045-A3C7-CCEF3D8020FD}"/>
              </a:ext>
            </a:extLst>
          </p:cNvPr>
          <p:cNvSpPr txBox="1">
            <a:spLocks/>
          </p:cNvSpPr>
          <p:nvPr/>
        </p:nvSpPr>
        <p:spPr>
          <a:xfrm>
            <a:off x="8017858" y="2909566"/>
            <a:ext cx="3002400" cy="770400"/>
          </a:xfrm>
          <a:prstGeom prst="rect">
            <a:avLst/>
          </a:prstGeom>
        </p:spPr>
        <p:txBody>
          <a:bodyPr spcFirstLastPara="1" vert="horz" wrap="square" lIns="121900" tIns="121900" rIns="121900" bIns="121900"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smtClean="0">
                <a:solidFill>
                  <a:schemeClr val="tx1">
                    <a:lumMod val="65000"/>
                    <a:lumOff val="35000"/>
                  </a:schemeClr>
                </a:solidFill>
                <a:latin typeface="Century Gothic" panose="020B0502020202020204" pitchFamily="34" charset="0"/>
                <a:cs typeface="Arial" panose="020B0604020202020204" pitchFamily="34" charset="0"/>
              </a:rPr>
              <a:t>CUENTA CORRIENTE</a:t>
            </a:r>
            <a:endParaRPr lang="en-US" sz="1800" b="1" dirty="0">
              <a:solidFill>
                <a:schemeClr val="tx1">
                  <a:lumMod val="65000"/>
                  <a:lumOff val="35000"/>
                </a:schemeClr>
              </a:solidFill>
              <a:latin typeface="Century Gothic" panose="020B0502020202020204" pitchFamily="34" charset="0"/>
              <a:cs typeface="Arial" panose="020B0604020202020204" pitchFamily="34" charset="0"/>
            </a:endParaRPr>
          </a:p>
        </p:txBody>
      </p:sp>
      <p:sp>
        <p:nvSpPr>
          <p:cNvPr id="47" name="Google Shape;146;p26">
            <a:extLst>
              <a:ext uri="{FF2B5EF4-FFF2-40B4-BE49-F238E27FC236}">
                <a16:creationId xmlns:a16="http://schemas.microsoft.com/office/drawing/2014/main" id="{1D361B72-955B-FA4B-8D18-EE678A743092}"/>
              </a:ext>
            </a:extLst>
          </p:cNvPr>
          <p:cNvSpPr txBox="1">
            <a:spLocks/>
          </p:cNvSpPr>
          <p:nvPr/>
        </p:nvSpPr>
        <p:spPr>
          <a:xfrm>
            <a:off x="1066596" y="2905040"/>
            <a:ext cx="3002400" cy="770400"/>
          </a:xfrm>
          <a:prstGeom prst="rect">
            <a:avLst/>
          </a:prstGeom>
        </p:spPr>
        <p:txBody>
          <a:bodyPr spcFirstLastPara="1" vert="horz" wrap="square" lIns="121900" tIns="121900" rIns="121900" bIns="121900"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chemeClr val="dk1"/>
              </a:buClr>
              <a:buSzPts val="1100"/>
            </a:pPr>
            <a:endParaRPr lang="en-US" sz="1800" b="1" dirty="0">
              <a:solidFill>
                <a:schemeClr val="tx1">
                  <a:lumMod val="65000"/>
                  <a:lumOff val="35000"/>
                </a:schemeClr>
              </a:solidFill>
              <a:latin typeface="Century Gothic" panose="020B0502020202020204" pitchFamily="34" charset="0"/>
              <a:cs typeface="Arial" panose="020B0604020202020204" pitchFamily="34" charset="0"/>
            </a:endParaRPr>
          </a:p>
          <a:p>
            <a:pPr algn="ctr"/>
            <a:r>
              <a:rPr lang="en-US" sz="1800" b="1" dirty="0" smtClean="0">
                <a:solidFill>
                  <a:schemeClr val="tx1">
                    <a:lumMod val="65000"/>
                    <a:lumOff val="35000"/>
                  </a:schemeClr>
                </a:solidFill>
                <a:latin typeface="Century Gothic" panose="020B0502020202020204" pitchFamily="34" charset="0"/>
                <a:cs typeface="Arial" panose="020B0604020202020204" pitchFamily="34" charset="0"/>
              </a:rPr>
              <a:t>CARTAS FIANZAS</a:t>
            </a:r>
            <a:endParaRPr lang="en-US" sz="1800" b="1" dirty="0">
              <a:solidFill>
                <a:schemeClr val="tx1">
                  <a:lumMod val="65000"/>
                  <a:lumOff val="35000"/>
                </a:schemeClr>
              </a:solidFill>
              <a:latin typeface="Century Gothic" panose="020B0502020202020204" pitchFamily="34" charset="0"/>
              <a:cs typeface="Arial" panose="020B0604020202020204" pitchFamily="34" charset="0"/>
            </a:endParaRPr>
          </a:p>
        </p:txBody>
      </p:sp>
      <p:sp>
        <p:nvSpPr>
          <p:cNvPr id="48" name="Google Shape;147;p26">
            <a:extLst>
              <a:ext uri="{FF2B5EF4-FFF2-40B4-BE49-F238E27FC236}">
                <a16:creationId xmlns:a16="http://schemas.microsoft.com/office/drawing/2014/main" id="{A43B3D40-B2D8-984A-9DF6-578421DAE775}"/>
              </a:ext>
            </a:extLst>
          </p:cNvPr>
          <p:cNvSpPr txBox="1">
            <a:spLocks/>
          </p:cNvSpPr>
          <p:nvPr/>
        </p:nvSpPr>
        <p:spPr>
          <a:xfrm>
            <a:off x="1274379" y="3337755"/>
            <a:ext cx="2542000" cy="763200"/>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sz="1100" dirty="0">
                <a:solidFill>
                  <a:schemeClr val="tx1">
                    <a:lumMod val="65000"/>
                    <a:lumOff val="35000"/>
                  </a:schemeClr>
                </a:solidFill>
                <a:latin typeface="Century Gothic" panose="020B0502020202020204" pitchFamily="34" charset="0"/>
                <a:cs typeface="Arial" panose="020B0604020202020204" pitchFamily="34" charset="0"/>
              </a:rPr>
              <a:t>OT  </a:t>
            </a:r>
            <a:r>
              <a:rPr lang="es-MX" sz="1100" dirty="0" smtClean="0">
                <a:solidFill>
                  <a:schemeClr val="tx1">
                    <a:lumMod val="65000"/>
                    <a:lumOff val="35000"/>
                  </a:schemeClr>
                </a:solidFill>
                <a:latin typeface="Century Gothic" panose="020B0502020202020204" pitchFamily="34" charset="0"/>
                <a:cs typeface="Arial" panose="020B0604020202020204" pitchFamily="34" charset="0"/>
              </a:rPr>
              <a:t>15022 -16124 </a:t>
            </a:r>
            <a:r>
              <a:rPr lang="es-MX" sz="1100" dirty="0" err="1" smtClean="0">
                <a:solidFill>
                  <a:schemeClr val="tx1">
                    <a:lumMod val="65000"/>
                    <a:lumOff val="35000"/>
                  </a:schemeClr>
                </a:solidFill>
                <a:latin typeface="Century Gothic" panose="020B0502020202020204" pitchFamily="34" charset="0"/>
                <a:cs typeface="Arial" panose="020B0604020202020204" pitchFamily="34" charset="0"/>
              </a:rPr>
              <a:t>Kaizen</a:t>
            </a:r>
            <a:endParaRPr lang="en-US" sz="1100" dirty="0">
              <a:solidFill>
                <a:schemeClr val="tx1">
                  <a:lumMod val="65000"/>
                  <a:lumOff val="35000"/>
                </a:schemeClr>
              </a:solidFill>
              <a:latin typeface="Century Gothic" panose="020B0502020202020204" pitchFamily="34" charset="0"/>
              <a:cs typeface="Arial" panose="020B0604020202020204" pitchFamily="34" charset="0"/>
            </a:endParaRPr>
          </a:p>
        </p:txBody>
      </p:sp>
      <p:sp>
        <p:nvSpPr>
          <p:cNvPr id="49" name="Google Shape;149;p26">
            <a:extLst>
              <a:ext uri="{FF2B5EF4-FFF2-40B4-BE49-F238E27FC236}">
                <a16:creationId xmlns:a16="http://schemas.microsoft.com/office/drawing/2014/main" id="{BBB5B3FA-6FDA-EC43-8289-ABB82BC731D2}"/>
              </a:ext>
            </a:extLst>
          </p:cNvPr>
          <p:cNvSpPr txBox="1">
            <a:spLocks/>
          </p:cNvSpPr>
          <p:nvPr/>
        </p:nvSpPr>
        <p:spPr>
          <a:xfrm>
            <a:off x="4594800" y="2903652"/>
            <a:ext cx="3002400" cy="770400"/>
          </a:xfrm>
          <a:prstGeom prst="rect">
            <a:avLst/>
          </a:prstGeom>
        </p:spPr>
        <p:txBody>
          <a:bodyPr spcFirstLastPara="1" vert="horz" wrap="square" lIns="121900" tIns="121900" rIns="121900" bIns="121900"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schemeClr val="tx1">
                    <a:lumMod val="65000"/>
                    <a:lumOff val="35000"/>
                  </a:schemeClr>
                </a:solidFill>
                <a:latin typeface="Century Gothic" panose="020B0502020202020204" pitchFamily="34" charset="0"/>
                <a:cs typeface="Arial" panose="020B0604020202020204" pitchFamily="34" charset="0"/>
              </a:rPr>
              <a:t>FACT. NO DECLARADA</a:t>
            </a:r>
          </a:p>
        </p:txBody>
      </p:sp>
      <p:sp>
        <p:nvSpPr>
          <p:cNvPr id="50" name="Google Shape;150;p26">
            <a:extLst>
              <a:ext uri="{FF2B5EF4-FFF2-40B4-BE49-F238E27FC236}">
                <a16:creationId xmlns:a16="http://schemas.microsoft.com/office/drawing/2014/main" id="{3F0A36CB-7B4A-6B44-80E0-8ECCC4C54750}"/>
              </a:ext>
            </a:extLst>
          </p:cNvPr>
          <p:cNvSpPr txBox="1">
            <a:spLocks/>
          </p:cNvSpPr>
          <p:nvPr/>
        </p:nvSpPr>
        <p:spPr>
          <a:xfrm>
            <a:off x="4778200" y="3340569"/>
            <a:ext cx="2635600" cy="763200"/>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100" dirty="0" smtClean="0">
                <a:solidFill>
                  <a:schemeClr val="tx1">
                    <a:lumMod val="65000"/>
                    <a:lumOff val="35000"/>
                  </a:schemeClr>
                </a:solidFill>
                <a:latin typeface="Century Gothic" panose="020B0502020202020204" pitchFamily="34" charset="0"/>
                <a:cs typeface="Arial" panose="020B0604020202020204" pitchFamily="34" charset="0"/>
              </a:rPr>
              <a:t>OT 1840 Pfizer</a:t>
            </a:r>
            <a:endParaRPr lang="en-US" sz="1100" dirty="0">
              <a:solidFill>
                <a:schemeClr val="tx1">
                  <a:lumMod val="65000"/>
                  <a:lumOff val="35000"/>
                </a:schemeClr>
              </a:solidFill>
              <a:latin typeface="Century Gothic" panose="020B0502020202020204" pitchFamily="34" charset="0"/>
              <a:cs typeface="Arial" panose="020B0604020202020204" pitchFamily="34" charset="0"/>
            </a:endParaRPr>
          </a:p>
        </p:txBody>
      </p:sp>
      <p:sp>
        <p:nvSpPr>
          <p:cNvPr id="51" name="Google Shape;152;p26">
            <a:extLst>
              <a:ext uri="{FF2B5EF4-FFF2-40B4-BE49-F238E27FC236}">
                <a16:creationId xmlns:a16="http://schemas.microsoft.com/office/drawing/2014/main" id="{42F21E15-F6ED-D849-AF35-3564AC2CC7E7}"/>
              </a:ext>
            </a:extLst>
          </p:cNvPr>
          <p:cNvSpPr txBox="1">
            <a:spLocks/>
          </p:cNvSpPr>
          <p:nvPr/>
        </p:nvSpPr>
        <p:spPr>
          <a:xfrm>
            <a:off x="2789230" y="4780620"/>
            <a:ext cx="3002400" cy="770400"/>
          </a:xfrm>
          <a:prstGeom prst="rect">
            <a:avLst/>
          </a:prstGeom>
        </p:spPr>
        <p:txBody>
          <a:bodyPr spcFirstLastPara="1" vert="horz" wrap="square" lIns="121900" tIns="121900" rIns="121900" bIns="121900"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schemeClr val="tx1">
                    <a:lumMod val="65000"/>
                    <a:lumOff val="35000"/>
                  </a:schemeClr>
                </a:solidFill>
                <a:latin typeface="Century Gothic" panose="020B0502020202020204" pitchFamily="34" charset="0"/>
                <a:cs typeface="Arial" panose="020B0604020202020204" pitchFamily="34" charset="0"/>
              </a:rPr>
              <a:t>PALETA ENCIMADA</a:t>
            </a:r>
          </a:p>
        </p:txBody>
      </p:sp>
      <p:sp>
        <p:nvSpPr>
          <p:cNvPr id="52" name="Google Shape;153;p26">
            <a:extLst>
              <a:ext uri="{FF2B5EF4-FFF2-40B4-BE49-F238E27FC236}">
                <a16:creationId xmlns:a16="http://schemas.microsoft.com/office/drawing/2014/main" id="{B2352089-D186-C643-9905-9608A240B28B}"/>
              </a:ext>
            </a:extLst>
          </p:cNvPr>
          <p:cNvSpPr txBox="1">
            <a:spLocks/>
          </p:cNvSpPr>
          <p:nvPr/>
        </p:nvSpPr>
        <p:spPr>
          <a:xfrm>
            <a:off x="2975399" y="5228709"/>
            <a:ext cx="2542000" cy="763200"/>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100" dirty="0">
                <a:solidFill>
                  <a:schemeClr val="tx1">
                    <a:lumMod val="65000"/>
                    <a:lumOff val="35000"/>
                  </a:schemeClr>
                </a:solidFill>
                <a:latin typeface="Century Gothic" panose="020B0502020202020204" pitchFamily="34" charset="0"/>
                <a:cs typeface="Arial" panose="020B0604020202020204" pitchFamily="34" charset="0"/>
              </a:rPr>
              <a:t>OT 4467 </a:t>
            </a:r>
            <a:r>
              <a:rPr lang="en-US" sz="1100" dirty="0" err="1">
                <a:solidFill>
                  <a:schemeClr val="tx1">
                    <a:lumMod val="65000"/>
                    <a:lumOff val="35000"/>
                  </a:schemeClr>
                </a:solidFill>
                <a:latin typeface="Century Gothic" panose="020B0502020202020204" pitchFamily="34" charset="0"/>
                <a:cs typeface="Arial" panose="020B0604020202020204" pitchFamily="34" charset="0"/>
              </a:rPr>
              <a:t>Deportes</a:t>
            </a:r>
            <a:r>
              <a:rPr lang="en-US" sz="1100" dirty="0">
                <a:solidFill>
                  <a:schemeClr val="tx1">
                    <a:lumMod val="65000"/>
                    <a:lumOff val="35000"/>
                  </a:schemeClr>
                </a:solidFill>
                <a:latin typeface="Century Gothic" panose="020B0502020202020204" pitchFamily="34" charset="0"/>
                <a:cs typeface="Arial" panose="020B0604020202020204" pitchFamily="34" charset="0"/>
              </a:rPr>
              <a:t> Sparta</a:t>
            </a:r>
          </a:p>
        </p:txBody>
      </p:sp>
      <p:sp>
        <p:nvSpPr>
          <p:cNvPr id="53" name="Google Shape;155;p26">
            <a:extLst>
              <a:ext uri="{FF2B5EF4-FFF2-40B4-BE49-F238E27FC236}">
                <a16:creationId xmlns:a16="http://schemas.microsoft.com/office/drawing/2014/main" id="{2ABE27E4-AB5B-7149-BCD0-5551BADB3995}"/>
              </a:ext>
            </a:extLst>
          </p:cNvPr>
          <p:cNvSpPr txBox="1">
            <a:spLocks/>
          </p:cNvSpPr>
          <p:nvPr/>
        </p:nvSpPr>
        <p:spPr>
          <a:xfrm>
            <a:off x="6372398" y="4790642"/>
            <a:ext cx="3002400" cy="770400"/>
          </a:xfrm>
          <a:prstGeom prst="rect">
            <a:avLst/>
          </a:prstGeom>
        </p:spPr>
        <p:txBody>
          <a:bodyPr spcFirstLastPara="1" vert="horz" wrap="square" lIns="121900" tIns="121900" rIns="121900" bIns="121900"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smtClean="0">
                <a:solidFill>
                  <a:schemeClr val="tx1">
                    <a:lumMod val="65000"/>
                    <a:lumOff val="35000"/>
                  </a:schemeClr>
                </a:solidFill>
                <a:latin typeface="Century Gothic" panose="020B0502020202020204" pitchFamily="34" charset="0"/>
                <a:cs typeface="Arial" panose="020B0604020202020204" pitchFamily="34" charset="0"/>
              </a:rPr>
              <a:t>VALIDACION CO</a:t>
            </a:r>
            <a:endParaRPr lang="en-US" sz="1800" b="1" dirty="0">
              <a:solidFill>
                <a:schemeClr val="tx1">
                  <a:lumMod val="65000"/>
                  <a:lumOff val="35000"/>
                </a:schemeClr>
              </a:solidFill>
              <a:latin typeface="Century Gothic" panose="020B0502020202020204" pitchFamily="34" charset="0"/>
              <a:cs typeface="Arial" panose="020B0604020202020204" pitchFamily="34" charset="0"/>
            </a:endParaRPr>
          </a:p>
        </p:txBody>
      </p:sp>
      <p:sp>
        <p:nvSpPr>
          <p:cNvPr id="54" name="Google Shape;156;p26">
            <a:extLst>
              <a:ext uri="{FF2B5EF4-FFF2-40B4-BE49-F238E27FC236}">
                <a16:creationId xmlns:a16="http://schemas.microsoft.com/office/drawing/2014/main" id="{4BD1DCB5-C3BF-DC45-BF7B-D57885716DCA}"/>
              </a:ext>
            </a:extLst>
          </p:cNvPr>
          <p:cNvSpPr txBox="1">
            <a:spLocks/>
          </p:cNvSpPr>
          <p:nvPr/>
        </p:nvSpPr>
        <p:spPr>
          <a:xfrm>
            <a:off x="6589529" y="5236265"/>
            <a:ext cx="2542000" cy="763200"/>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100" dirty="0" smtClean="0">
                <a:solidFill>
                  <a:schemeClr val="tx1">
                    <a:lumMod val="65000"/>
                    <a:lumOff val="35000"/>
                  </a:schemeClr>
                </a:solidFill>
                <a:latin typeface="Century Gothic" panose="020B0502020202020204" pitchFamily="34" charset="0"/>
                <a:cs typeface="Arial" panose="020B0604020202020204" pitchFamily="34" charset="0"/>
              </a:rPr>
              <a:t>OT </a:t>
            </a:r>
            <a:r>
              <a:rPr lang="en-US" sz="1100" dirty="0" err="1" smtClean="0">
                <a:solidFill>
                  <a:schemeClr val="tx1">
                    <a:lumMod val="65000"/>
                    <a:lumOff val="35000"/>
                  </a:schemeClr>
                </a:solidFill>
                <a:latin typeface="Century Gothic" panose="020B0502020202020204" pitchFamily="34" charset="0"/>
                <a:cs typeface="Arial" panose="020B0604020202020204" pitchFamily="34" charset="0"/>
              </a:rPr>
              <a:t>Varias</a:t>
            </a:r>
            <a:r>
              <a:rPr lang="en-US" sz="1100" dirty="0" smtClean="0">
                <a:solidFill>
                  <a:schemeClr val="tx1">
                    <a:lumMod val="65000"/>
                    <a:lumOff val="35000"/>
                  </a:schemeClr>
                </a:solidFill>
                <a:latin typeface="Century Gothic" panose="020B0502020202020204" pitchFamily="34" charset="0"/>
                <a:cs typeface="Arial" panose="020B0604020202020204" pitchFamily="34" charset="0"/>
              </a:rPr>
              <a:t> </a:t>
            </a:r>
            <a:r>
              <a:rPr lang="en-US" sz="1100" dirty="0" err="1" smtClean="0">
                <a:solidFill>
                  <a:schemeClr val="tx1">
                    <a:lumMod val="65000"/>
                    <a:lumOff val="35000"/>
                  </a:schemeClr>
                </a:solidFill>
                <a:latin typeface="Century Gothic" panose="020B0502020202020204" pitchFamily="34" charset="0"/>
                <a:cs typeface="Arial" panose="020B0604020202020204" pitchFamily="34" charset="0"/>
              </a:rPr>
              <a:t>Tiendas</a:t>
            </a:r>
            <a:r>
              <a:rPr lang="en-US" sz="1100" dirty="0" smtClean="0">
                <a:solidFill>
                  <a:schemeClr val="tx1">
                    <a:lumMod val="65000"/>
                    <a:lumOff val="35000"/>
                  </a:schemeClr>
                </a:solidFill>
                <a:latin typeface="Century Gothic" panose="020B0502020202020204" pitchFamily="34" charset="0"/>
                <a:cs typeface="Arial" panose="020B0604020202020204" pitchFamily="34" charset="0"/>
              </a:rPr>
              <a:t> </a:t>
            </a:r>
            <a:r>
              <a:rPr lang="en-US" sz="1100" dirty="0" err="1" smtClean="0">
                <a:solidFill>
                  <a:schemeClr val="tx1">
                    <a:lumMod val="65000"/>
                    <a:lumOff val="35000"/>
                  </a:schemeClr>
                </a:solidFill>
                <a:latin typeface="Century Gothic" panose="020B0502020202020204" pitchFamily="34" charset="0"/>
                <a:cs typeface="Arial" panose="020B0604020202020204" pitchFamily="34" charset="0"/>
              </a:rPr>
              <a:t>Peruanas</a:t>
            </a:r>
            <a:endParaRPr lang="en-US" sz="1100" dirty="0">
              <a:solidFill>
                <a:schemeClr val="tx1">
                  <a:lumMod val="65000"/>
                  <a:lumOff val="35000"/>
                </a:schemeClr>
              </a:solidFill>
              <a:latin typeface="Century Gothic" panose="020B0502020202020204" pitchFamily="34" charset="0"/>
              <a:cs typeface="Arial" panose="020B0604020202020204" pitchFamily="34" charset="0"/>
            </a:endParaRPr>
          </a:p>
        </p:txBody>
      </p:sp>
      <p:pic>
        <p:nvPicPr>
          <p:cNvPr id="55" name="Picture 54">
            <a:extLst>
              <a:ext uri="{FF2B5EF4-FFF2-40B4-BE49-F238E27FC236}">
                <a16:creationId xmlns:a16="http://schemas.microsoft.com/office/drawing/2014/main" id="{C9865E54-4590-324D-81B2-F85D00C8453A}"/>
              </a:ext>
            </a:extLst>
          </p:cNvPr>
          <p:cNvPicPr>
            <a:picLocks noChangeAspect="1"/>
          </p:cNvPicPr>
          <p:nvPr/>
        </p:nvPicPr>
        <p:blipFill>
          <a:blip r:embed="rId2"/>
          <a:stretch>
            <a:fillRect/>
          </a:stretch>
        </p:blipFill>
        <p:spPr>
          <a:xfrm>
            <a:off x="10762998" y="6118105"/>
            <a:ext cx="1169312" cy="505331"/>
          </a:xfrm>
          <a:prstGeom prst="rect">
            <a:avLst/>
          </a:prstGeom>
        </p:spPr>
      </p:pic>
    </p:spTree>
    <p:extLst>
      <p:ext uri="{BB962C8B-B14F-4D97-AF65-F5344CB8AC3E}">
        <p14:creationId xmlns:p14="http://schemas.microsoft.com/office/powerpoint/2010/main" val="30350193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18;p3">
            <a:extLst>
              <a:ext uri="{FF2B5EF4-FFF2-40B4-BE49-F238E27FC236}">
                <a16:creationId xmlns:a16="http://schemas.microsoft.com/office/drawing/2014/main" id="{7C6F402E-1573-0046-8FCC-64B33B4A52AD}"/>
              </a:ext>
            </a:extLst>
          </p:cNvPr>
          <p:cNvGrpSpPr/>
          <p:nvPr/>
        </p:nvGrpSpPr>
        <p:grpSpPr>
          <a:xfrm>
            <a:off x="-55574" y="-56804"/>
            <a:ext cx="12318329" cy="1689661"/>
            <a:chOff x="0" y="-40481"/>
            <a:chExt cx="9144000" cy="1384272"/>
          </a:xfrm>
          <a:solidFill>
            <a:srgbClr val="0C5A9F"/>
          </a:solidFill>
        </p:grpSpPr>
        <p:sp>
          <p:nvSpPr>
            <p:cNvPr id="3" name="Google Shape;19;p3">
              <a:extLst>
                <a:ext uri="{FF2B5EF4-FFF2-40B4-BE49-F238E27FC236}">
                  <a16:creationId xmlns:a16="http://schemas.microsoft.com/office/drawing/2014/main" id="{635FC300-1D43-B74F-BBD4-89E1ECB7E133}"/>
                </a:ext>
              </a:extLst>
            </p:cNvPr>
            <p:cNvSpPr/>
            <p:nvPr/>
          </p:nvSpPr>
          <p:spPr>
            <a:xfrm rot="10800000">
              <a:off x="1200" y="799890"/>
              <a:ext cx="9142800" cy="543900"/>
            </a:xfrm>
            <a:prstGeom prst="triangle">
              <a:avLst>
                <a:gd name="adj" fmla="val 50000"/>
              </a:avLst>
            </a:prstGeom>
            <a:grp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20;p3">
              <a:extLst>
                <a:ext uri="{FF2B5EF4-FFF2-40B4-BE49-F238E27FC236}">
                  <a16:creationId xmlns:a16="http://schemas.microsoft.com/office/drawing/2014/main" id="{2C0B7A16-58CD-4947-A72D-E9034A324A1E}"/>
                </a:ext>
              </a:extLst>
            </p:cNvPr>
            <p:cNvSpPr/>
            <p:nvPr/>
          </p:nvSpPr>
          <p:spPr>
            <a:xfrm>
              <a:off x="0" y="-40481"/>
              <a:ext cx="9144000" cy="8562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Google Shape;418;p39">
            <a:extLst>
              <a:ext uri="{FF2B5EF4-FFF2-40B4-BE49-F238E27FC236}">
                <a16:creationId xmlns:a16="http://schemas.microsoft.com/office/drawing/2014/main" id="{4B956F7B-9D70-DB4F-B5D1-276C4C95C0F4}"/>
              </a:ext>
            </a:extLst>
          </p:cNvPr>
          <p:cNvSpPr/>
          <p:nvPr/>
        </p:nvSpPr>
        <p:spPr>
          <a:xfrm>
            <a:off x="2147177" y="2457330"/>
            <a:ext cx="766506" cy="663894"/>
          </a:xfrm>
          <a:custGeom>
            <a:avLst/>
            <a:gdLst/>
            <a:ahLst/>
            <a:cxnLst/>
            <a:rect l="l" t="t" r="r" b="b"/>
            <a:pathLst>
              <a:path w="57768" h="50027" extrusionOk="0">
                <a:moveTo>
                  <a:pt x="14439" y="0"/>
                </a:moveTo>
                <a:lnTo>
                  <a:pt x="1" y="25013"/>
                </a:lnTo>
                <a:lnTo>
                  <a:pt x="14439" y="50027"/>
                </a:lnTo>
                <a:lnTo>
                  <a:pt x="43329" y="50027"/>
                </a:lnTo>
                <a:lnTo>
                  <a:pt x="57768" y="25013"/>
                </a:lnTo>
                <a:lnTo>
                  <a:pt x="43329" y="0"/>
                </a:lnTo>
                <a:close/>
              </a:path>
            </a:pathLst>
          </a:custGeom>
          <a:solidFill>
            <a:srgbClr val="0C5A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41;p26">
            <a:extLst>
              <a:ext uri="{FF2B5EF4-FFF2-40B4-BE49-F238E27FC236}">
                <a16:creationId xmlns:a16="http://schemas.microsoft.com/office/drawing/2014/main" id="{BF89E06D-DC7F-7449-A4C4-960CBCD6E1EA}"/>
              </a:ext>
            </a:extLst>
          </p:cNvPr>
          <p:cNvSpPr txBox="1">
            <a:spLocks/>
          </p:cNvSpPr>
          <p:nvPr/>
        </p:nvSpPr>
        <p:spPr>
          <a:xfrm>
            <a:off x="2693354" y="436045"/>
            <a:ext cx="7071131" cy="650000"/>
          </a:xfrm>
          <a:prstGeom prst="rect">
            <a:avLst/>
          </a:prstGeom>
        </p:spPr>
        <p:txBody>
          <a:bodyPr spcFirstLastPara="1" vert="horz" wrap="square" lIns="121900" tIns="121900" rIns="121900" bIns="1219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smtClean="0">
                <a:solidFill>
                  <a:schemeClr val="bg1"/>
                </a:solidFill>
                <a:latin typeface="Century Gothic" panose="020B0502020202020204" pitchFamily="34" charset="0"/>
                <a:cs typeface="Arial" panose="020B0604020202020204" pitchFamily="34" charset="0"/>
              </a:rPr>
              <a:t>CASOS EMBLEMATICOS 2021</a:t>
            </a:r>
            <a:endParaRPr lang="en-US" sz="3200" b="1" dirty="0">
              <a:solidFill>
                <a:schemeClr val="bg1"/>
              </a:solidFill>
              <a:latin typeface="Century Gothic" panose="020B0502020202020204" pitchFamily="34" charset="0"/>
              <a:cs typeface="Arial" panose="020B0604020202020204" pitchFamily="34" charset="0"/>
            </a:endParaRPr>
          </a:p>
        </p:txBody>
      </p:sp>
      <p:sp>
        <p:nvSpPr>
          <p:cNvPr id="29" name="Google Shape;141;p26">
            <a:extLst>
              <a:ext uri="{FF2B5EF4-FFF2-40B4-BE49-F238E27FC236}">
                <a16:creationId xmlns:a16="http://schemas.microsoft.com/office/drawing/2014/main" id="{A0A7D37F-25D0-754B-AF8E-BCB235CDEB2C}"/>
              </a:ext>
            </a:extLst>
          </p:cNvPr>
          <p:cNvSpPr txBox="1">
            <a:spLocks/>
          </p:cNvSpPr>
          <p:nvPr/>
        </p:nvSpPr>
        <p:spPr>
          <a:xfrm>
            <a:off x="2147177" y="2471224"/>
            <a:ext cx="766506" cy="650000"/>
          </a:xfrm>
          <a:prstGeom prst="rect">
            <a:avLst/>
          </a:prstGeom>
        </p:spPr>
        <p:txBody>
          <a:bodyPr spcFirstLastPara="1" vert="horz" wrap="square" lIns="121900" tIns="121900" rIns="121900" bIns="1219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smtClean="0">
                <a:solidFill>
                  <a:schemeClr val="bg1"/>
                </a:solidFill>
                <a:latin typeface="Arial" panose="020B0604020202020204" pitchFamily="34" charset="0"/>
                <a:cs typeface="Arial" panose="020B0604020202020204" pitchFamily="34" charset="0"/>
              </a:rPr>
              <a:t>11</a:t>
            </a:r>
            <a:endParaRPr lang="en-US" sz="2400" b="1" dirty="0">
              <a:solidFill>
                <a:schemeClr val="bg1"/>
              </a:solidFill>
              <a:latin typeface="Arial" panose="020B0604020202020204" pitchFamily="34" charset="0"/>
              <a:cs typeface="Arial" panose="020B0604020202020204" pitchFamily="34" charset="0"/>
            </a:endParaRPr>
          </a:p>
        </p:txBody>
      </p:sp>
      <p:sp>
        <p:nvSpPr>
          <p:cNvPr id="30" name="Google Shape;418;p39">
            <a:extLst>
              <a:ext uri="{FF2B5EF4-FFF2-40B4-BE49-F238E27FC236}">
                <a16:creationId xmlns:a16="http://schemas.microsoft.com/office/drawing/2014/main" id="{2A1DB746-8A25-764E-8967-A83E5E349019}"/>
              </a:ext>
            </a:extLst>
          </p:cNvPr>
          <p:cNvSpPr/>
          <p:nvPr/>
        </p:nvSpPr>
        <p:spPr>
          <a:xfrm>
            <a:off x="5755791" y="2457330"/>
            <a:ext cx="766506" cy="663894"/>
          </a:xfrm>
          <a:custGeom>
            <a:avLst/>
            <a:gdLst/>
            <a:ahLst/>
            <a:cxnLst/>
            <a:rect l="l" t="t" r="r" b="b"/>
            <a:pathLst>
              <a:path w="57768" h="50027" extrusionOk="0">
                <a:moveTo>
                  <a:pt x="14439" y="0"/>
                </a:moveTo>
                <a:lnTo>
                  <a:pt x="1" y="25013"/>
                </a:lnTo>
                <a:lnTo>
                  <a:pt x="14439" y="50027"/>
                </a:lnTo>
                <a:lnTo>
                  <a:pt x="43329" y="50027"/>
                </a:lnTo>
                <a:lnTo>
                  <a:pt x="57768" y="25013"/>
                </a:lnTo>
                <a:lnTo>
                  <a:pt x="43329" y="0"/>
                </a:lnTo>
                <a:close/>
              </a:path>
            </a:pathLst>
          </a:custGeom>
          <a:solidFill>
            <a:srgbClr val="009F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41;p26">
            <a:extLst>
              <a:ext uri="{FF2B5EF4-FFF2-40B4-BE49-F238E27FC236}">
                <a16:creationId xmlns:a16="http://schemas.microsoft.com/office/drawing/2014/main" id="{90596DFB-42F7-E34C-B1E3-FFF24F5AFB89}"/>
              </a:ext>
            </a:extLst>
          </p:cNvPr>
          <p:cNvSpPr txBox="1">
            <a:spLocks/>
          </p:cNvSpPr>
          <p:nvPr/>
        </p:nvSpPr>
        <p:spPr>
          <a:xfrm>
            <a:off x="5755791" y="2471224"/>
            <a:ext cx="766506" cy="650000"/>
          </a:xfrm>
          <a:prstGeom prst="rect">
            <a:avLst/>
          </a:prstGeom>
        </p:spPr>
        <p:txBody>
          <a:bodyPr spcFirstLastPara="1" vert="horz" wrap="square" lIns="121900" tIns="121900" rIns="121900" bIns="1219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smtClean="0">
                <a:solidFill>
                  <a:schemeClr val="bg1"/>
                </a:solidFill>
                <a:latin typeface="Arial" panose="020B0604020202020204" pitchFamily="34" charset="0"/>
                <a:cs typeface="Arial" panose="020B0604020202020204" pitchFamily="34" charset="0"/>
              </a:rPr>
              <a:t>12</a:t>
            </a:r>
            <a:endParaRPr lang="en-US" sz="2400" b="1" dirty="0">
              <a:solidFill>
                <a:schemeClr val="bg1"/>
              </a:solidFill>
              <a:latin typeface="Arial" panose="020B0604020202020204" pitchFamily="34" charset="0"/>
              <a:cs typeface="Arial" panose="020B0604020202020204" pitchFamily="34" charset="0"/>
            </a:endParaRPr>
          </a:p>
        </p:txBody>
      </p:sp>
      <p:sp>
        <p:nvSpPr>
          <p:cNvPr id="32" name="Google Shape;418;p39">
            <a:extLst>
              <a:ext uri="{FF2B5EF4-FFF2-40B4-BE49-F238E27FC236}">
                <a16:creationId xmlns:a16="http://schemas.microsoft.com/office/drawing/2014/main" id="{4815BA29-F629-CE42-BA3F-6B1A1D9A971D}"/>
              </a:ext>
            </a:extLst>
          </p:cNvPr>
          <p:cNvSpPr/>
          <p:nvPr/>
        </p:nvSpPr>
        <p:spPr>
          <a:xfrm>
            <a:off x="9135805" y="2457330"/>
            <a:ext cx="766506" cy="663894"/>
          </a:xfrm>
          <a:custGeom>
            <a:avLst/>
            <a:gdLst/>
            <a:ahLst/>
            <a:cxnLst/>
            <a:rect l="l" t="t" r="r" b="b"/>
            <a:pathLst>
              <a:path w="57768" h="50027" extrusionOk="0">
                <a:moveTo>
                  <a:pt x="14439" y="0"/>
                </a:moveTo>
                <a:lnTo>
                  <a:pt x="1" y="25013"/>
                </a:lnTo>
                <a:lnTo>
                  <a:pt x="14439" y="50027"/>
                </a:lnTo>
                <a:lnTo>
                  <a:pt x="43329" y="50027"/>
                </a:lnTo>
                <a:lnTo>
                  <a:pt x="57768" y="25013"/>
                </a:lnTo>
                <a:lnTo>
                  <a:pt x="43329" y="0"/>
                </a:lnTo>
                <a:close/>
              </a:path>
            </a:pathLst>
          </a:custGeom>
          <a:solidFill>
            <a:srgbClr val="8ED6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41;p26">
            <a:extLst>
              <a:ext uri="{FF2B5EF4-FFF2-40B4-BE49-F238E27FC236}">
                <a16:creationId xmlns:a16="http://schemas.microsoft.com/office/drawing/2014/main" id="{991F230F-1F48-1549-B537-4EBD4C255C99}"/>
              </a:ext>
            </a:extLst>
          </p:cNvPr>
          <p:cNvSpPr txBox="1">
            <a:spLocks/>
          </p:cNvSpPr>
          <p:nvPr/>
        </p:nvSpPr>
        <p:spPr>
          <a:xfrm>
            <a:off x="9135805" y="2471224"/>
            <a:ext cx="766506" cy="650000"/>
          </a:xfrm>
          <a:prstGeom prst="rect">
            <a:avLst/>
          </a:prstGeom>
        </p:spPr>
        <p:txBody>
          <a:bodyPr spcFirstLastPara="1" vert="horz" wrap="square" lIns="121900" tIns="121900" rIns="121900" bIns="1219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smtClean="0">
                <a:solidFill>
                  <a:schemeClr val="bg1"/>
                </a:solidFill>
                <a:latin typeface="Arial" panose="020B0604020202020204" pitchFamily="34" charset="0"/>
                <a:cs typeface="Arial" panose="020B0604020202020204" pitchFamily="34" charset="0"/>
              </a:rPr>
              <a:t>13</a:t>
            </a:r>
            <a:endParaRPr lang="en-US" sz="2400" b="1" dirty="0">
              <a:solidFill>
                <a:schemeClr val="bg1"/>
              </a:solidFill>
              <a:latin typeface="Arial" panose="020B0604020202020204" pitchFamily="34" charset="0"/>
              <a:cs typeface="Arial" panose="020B0604020202020204" pitchFamily="34" charset="0"/>
            </a:endParaRPr>
          </a:p>
        </p:txBody>
      </p:sp>
      <p:cxnSp>
        <p:nvCxnSpPr>
          <p:cNvPr id="34" name="Google Shape;124;p23">
            <a:extLst>
              <a:ext uri="{FF2B5EF4-FFF2-40B4-BE49-F238E27FC236}">
                <a16:creationId xmlns:a16="http://schemas.microsoft.com/office/drawing/2014/main" id="{8158F9BB-6DE4-4847-9BFC-DD747CD57BC8}"/>
              </a:ext>
            </a:extLst>
          </p:cNvPr>
          <p:cNvCxnSpPr>
            <a:cxnSpLocks/>
          </p:cNvCxnSpPr>
          <p:nvPr/>
        </p:nvCxnSpPr>
        <p:spPr>
          <a:xfrm>
            <a:off x="7829051" y="2658624"/>
            <a:ext cx="0" cy="930965"/>
          </a:xfrm>
          <a:prstGeom prst="straightConnector1">
            <a:avLst/>
          </a:prstGeom>
          <a:noFill/>
          <a:ln w="19050" cap="flat" cmpd="sng">
            <a:solidFill>
              <a:schemeClr val="bg1">
                <a:lumMod val="50000"/>
              </a:schemeClr>
            </a:solidFill>
            <a:prstDash val="solid"/>
            <a:round/>
            <a:headEnd type="none" w="med" len="med"/>
            <a:tailEnd type="none" w="med" len="med"/>
          </a:ln>
        </p:spPr>
      </p:cxnSp>
      <p:cxnSp>
        <p:nvCxnSpPr>
          <p:cNvPr id="35" name="Google Shape;125;p23">
            <a:extLst>
              <a:ext uri="{FF2B5EF4-FFF2-40B4-BE49-F238E27FC236}">
                <a16:creationId xmlns:a16="http://schemas.microsoft.com/office/drawing/2014/main" id="{FE8AFB65-1FAD-5347-924E-5F0832BAADBC}"/>
              </a:ext>
            </a:extLst>
          </p:cNvPr>
          <p:cNvCxnSpPr>
            <a:cxnSpLocks/>
          </p:cNvCxnSpPr>
          <p:nvPr/>
        </p:nvCxnSpPr>
        <p:spPr>
          <a:xfrm>
            <a:off x="4287170" y="2658624"/>
            <a:ext cx="0" cy="930965"/>
          </a:xfrm>
          <a:prstGeom prst="straightConnector1">
            <a:avLst/>
          </a:prstGeom>
          <a:noFill/>
          <a:ln w="19050" cap="flat" cmpd="sng">
            <a:solidFill>
              <a:schemeClr val="bg1">
                <a:lumMod val="50000"/>
              </a:schemeClr>
            </a:solidFill>
            <a:prstDash val="solid"/>
            <a:round/>
            <a:headEnd type="none" w="med" len="med"/>
            <a:tailEnd type="none" w="med" len="med"/>
          </a:ln>
        </p:spPr>
      </p:cxnSp>
      <p:cxnSp>
        <p:nvCxnSpPr>
          <p:cNvPr id="36" name="Google Shape;141;p23">
            <a:extLst>
              <a:ext uri="{FF2B5EF4-FFF2-40B4-BE49-F238E27FC236}">
                <a16:creationId xmlns:a16="http://schemas.microsoft.com/office/drawing/2014/main" id="{46F89DDF-B6FB-C142-9EFA-72CEFA3DF4BF}"/>
              </a:ext>
            </a:extLst>
          </p:cNvPr>
          <p:cNvCxnSpPr>
            <a:cxnSpLocks/>
          </p:cNvCxnSpPr>
          <p:nvPr/>
        </p:nvCxnSpPr>
        <p:spPr>
          <a:xfrm>
            <a:off x="6073849" y="4763227"/>
            <a:ext cx="0" cy="930965"/>
          </a:xfrm>
          <a:prstGeom prst="straightConnector1">
            <a:avLst/>
          </a:prstGeom>
          <a:noFill/>
          <a:ln w="19050" cap="flat" cmpd="sng">
            <a:solidFill>
              <a:schemeClr val="bg1">
                <a:lumMod val="50000"/>
              </a:schemeClr>
            </a:solidFill>
            <a:prstDash val="solid"/>
            <a:round/>
            <a:headEnd type="none" w="med" len="med"/>
            <a:tailEnd type="none" w="med" len="med"/>
          </a:ln>
        </p:spPr>
      </p:cxnSp>
      <p:sp>
        <p:nvSpPr>
          <p:cNvPr id="41" name="Google Shape;418;p39">
            <a:extLst>
              <a:ext uri="{FF2B5EF4-FFF2-40B4-BE49-F238E27FC236}">
                <a16:creationId xmlns:a16="http://schemas.microsoft.com/office/drawing/2014/main" id="{00842E97-06F9-D54E-B0C9-0C6D1D22348A}"/>
              </a:ext>
            </a:extLst>
          </p:cNvPr>
          <p:cNvSpPr/>
          <p:nvPr/>
        </p:nvSpPr>
        <p:spPr>
          <a:xfrm>
            <a:off x="3894334" y="4276462"/>
            <a:ext cx="766506" cy="663894"/>
          </a:xfrm>
          <a:custGeom>
            <a:avLst/>
            <a:gdLst/>
            <a:ahLst/>
            <a:cxnLst/>
            <a:rect l="l" t="t" r="r" b="b"/>
            <a:pathLst>
              <a:path w="57768" h="50027" extrusionOk="0">
                <a:moveTo>
                  <a:pt x="14439" y="0"/>
                </a:moveTo>
                <a:lnTo>
                  <a:pt x="1" y="25013"/>
                </a:lnTo>
                <a:lnTo>
                  <a:pt x="14439" y="50027"/>
                </a:lnTo>
                <a:lnTo>
                  <a:pt x="43329" y="50027"/>
                </a:lnTo>
                <a:lnTo>
                  <a:pt x="57768" y="25013"/>
                </a:lnTo>
                <a:lnTo>
                  <a:pt x="43329" y="0"/>
                </a:lnTo>
                <a:close/>
              </a:path>
            </a:pathLst>
          </a:custGeom>
          <a:solidFill>
            <a:srgbClr val="FFC8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41;p26">
            <a:extLst>
              <a:ext uri="{FF2B5EF4-FFF2-40B4-BE49-F238E27FC236}">
                <a16:creationId xmlns:a16="http://schemas.microsoft.com/office/drawing/2014/main" id="{27F2C8AC-897D-A045-877B-F9497A8668A6}"/>
              </a:ext>
            </a:extLst>
          </p:cNvPr>
          <p:cNvSpPr txBox="1">
            <a:spLocks/>
          </p:cNvSpPr>
          <p:nvPr/>
        </p:nvSpPr>
        <p:spPr>
          <a:xfrm>
            <a:off x="3894334" y="4290356"/>
            <a:ext cx="766506" cy="650000"/>
          </a:xfrm>
          <a:prstGeom prst="rect">
            <a:avLst/>
          </a:prstGeom>
        </p:spPr>
        <p:txBody>
          <a:bodyPr spcFirstLastPara="1" vert="horz" wrap="square" lIns="121900" tIns="121900" rIns="121900" bIns="1219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smtClean="0">
                <a:solidFill>
                  <a:schemeClr val="bg1"/>
                </a:solidFill>
                <a:latin typeface="Arial" panose="020B0604020202020204" pitchFamily="34" charset="0"/>
                <a:cs typeface="Arial" panose="020B0604020202020204" pitchFamily="34" charset="0"/>
              </a:rPr>
              <a:t>14</a:t>
            </a:r>
            <a:endParaRPr lang="en-US" sz="2400" b="1" dirty="0">
              <a:solidFill>
                <a:schemeClr val="bg1"/>
              </a:solidFill>
              <a:latin typeface="Arial" panose="020B0604020202020204" pitchFamily="34" charset="0"/>
              <a:cs typeface="Arial" panose="020B0604020202020204" pitchFamily="34" charset="0"/>
            </a:endParaRPr>
          </a:p>
        </p:txBody>
      </p:sp>
      <p:sp>
        <p:nvSpPr>
          <p:cNvPr id="43" name="Google Shape;418;p39">
            <a:extLst>
              <a:ext uri="{FF2B5EF4-FFF2-40B4-BE49-F238E27FC236}">
                <a16:creationId xmlns:a16="http://schemas.microsoft.com/office/drawing/2014/main" id="{6035AB25-64BE-5F44-8E50-CA1D5BDDBB19}"/>
              </a:ext>
            </a:extLst>
          </p:cNvPr>
          <p:cNvSpPr/>
          <p:nvPr/>
        </p:nvSpPr>
        <p:spPr>
          <a:xfrm>
            <a:off x="7502948" y="4276462"/>
            <a:ext cx="766506" cy="663894"/>
          </a:xfrm>
          <a:custGeom>
            <a:avLst/>
            <a:gdLst/>
            <a:ahLst/>
            <a:cxnLst/>
            <a:rect l="l" t="t" r="r" b="b"/>
            <a:pathLst>
              <a:path w="57768" h="50027" extrusionOk="0">
                <a:moveTo>
                  <a:pt x="14439" y="0"/>
                </a:moveTo>
                <a:lnTo>
                  <a:pt x="1" y="25013"/>
                </a:lnTo>
                <a:lnTo>
                  <a:pt x="14439" y="50027"/>
                </a:lnTo>
                <a:lnTo>
                  <a:pt x="43329" y="50027"/>
                </a:lnTo>
                <a:lnTo>
                  <a:pt x="57768" y="25013"/>
                </a:lnTo>
                <a:lnTo>
                  <a:pt x="43329" y="0"/>
                </a:lnTo>
                <a:close/>
              </a:path>
            </a:pathLst>
          </a:custGeom>
          <a:solidFill>
            <a:schemeClr val="bg1">
              <a:lumMod val="6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41;p26">
            <a:extLst>
              <a:ext uri="{FF2B5EF4-FFF2-40B4-BE49-F238E27FC236}">
                <a16:creationId xmlns:a16="http://schemas.microsoft.com/office/drawing/2014/main" id="{F5CFCFFC-B480-F24E-804A-5061FDF03F51}"/>
              </a:ext>
            </a:extLst>
          </p:cNvPr>
          <p:cNvSpPr txBox="1">
            <a:spLocks/>
          </p:cNvSpPr>
          <p:nvPr/>
        </p:nvSpPr>
        <p:spPr>
          <a:xfrm>
            <a:off x="7502948" y="4290356"/>
            <a:ext cx="766506" cy="650000"/>
          </a:xfrm>
          <a:prstGeom prst="rect">
            <a:avLst/>
          </a:prstGeom>
        </p:spPr>
        <p:txBody>
          <a:bodyPr spcFirstLastPara="1" vert="horz" wrap="square" lIns="121900" tIns="121900" rIns="121900" bIns="1219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smtClean="0">
                <a:solidFill>
                  <a:schemeClr val="bg1"/>
                </a:solidFill>
                <a:latin typeface="Arial" panose="020B0604020202020204" pitchFamily="34" charset="0"/>
                <a:cs typeface="Arial" panose="020B0604020202020204" pitchFamily="34" charset="0"/>
              </a:rPr>
              <a:t>15</a:t>
            </a:r>
            <a:endParaRPr lang="en-US" sz="2400" b="1" dirty="0">
              <a:solidFill>
                <a:schemeClr val="bg1"/>
              </a:solidFill>
              <a:latin typeface="Arial" panose="020B0604020202020204" pitchFamily="34" charset="0"/>
              <a:cs typeface="Arial" panose="020B0604020202020204" pitchFamily="34" charset="0"/>
            </a:endParaRPr>
          </a:p>
        </p:txBody>
      </p:sp>
      <p:sp>
        <p:nvSpPr>
          <p:cNvPr id="45" name="Google Shape;143;p26">
            <a:extLst>
              <a:ext uri="{FF2B5EF4-FFF2-40B4-BE49-F238E27FC236}">
                <a16:creationId xmlns:a16="http://schemas.microsoft.com/office/drawing/2014/main" id="{9C024EF0-AD6F-4147-A8BA-8585B75E81F0}"/>
              </a:ext>
            </a:extLst>
          </p:cNvPr>
          <p:cNvSpPr txBox="1">
            <a:spLocks/>
          </p:cNvSpPr>
          <p:nvPr/>
        </p:nvSpPr>
        <p:spPr>
          <a:xfrm>
            <a:off x="8375621" y="3654565"/>
            <a:ext cx="2542000" cy="763200"/>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100" dirty="0">
                <a:solidFill>
                  <a:schemeClr val="tx1">
                    <a:lumMod val="65000"/>
                    <a:lumOff val="35000"/>
                  </a:schemeClr>
                </a:solidFill>
                <a:latin typeface="Century Gothic" panose="020B0502020202020204" pitchFamily="34" charset="0"/>
                <a:cs typeface="Arial" panose="020B0604020202020204" pitchFamily="34" charset="0"/>
              </a:rPr>
              <a:t>OT </a:t>
            </a:r>
            <a:r>
              <a:rPr lang="en-US" sz="1100" dirty="0" smtClean="0">
                <a:solidFill>
                  <a:schemeClr val="tx1">
                    <a:lumMod val="65000"/>
                    <a:lumOff val="35000"/>
                  </a:schemeClr>
                </a:solidFill>
                <a:latin typeface="Century Gothic" panose="020B0502020202020204" pitchFamily="34" charset="0"/>
                <a:cs typeface="Arial" panose="020B0604020202020204" pitchFamily="34" charset="0"/>
              </a:rPr>
              <a:t>8634 America </a:t>
            </a:r>
            <a:r>
              <a:rPr lang="en-US" sz="1100" dirty="0" err="1" smtClean="0">
                <a:solidFill>
                  <a:schemeClr val="tx1">
                    <a:lumMod val="65000"/>
                    <a:lumOff val="35000"/>
                  </a:schemeClr>
                </a:solidFill>
                <a:latin typeface="Century Gothic" panose="020B0502020202020204" pitchFamily="34" charset="0"/>
                <a:cs typeface="Arial" panose="020B0604020202020204" pitchFamily="34" charset="0"/>
              </a:rPr>
              <a:t>Movil</a:t>
            </a:r>
            <a:endParaRPr lang="en-US" sz="1100" dirty="0">
              <a:solidFill>
                <a:schemeClr val="tx1">
                  <a:lumMod val="65000"/>
                  <a:lumOff val="35000"/>
                </a:schemeClr>
              </a:solidFill>
              <a:latin typeface="Century Gothic" panose="020B0502020202020204" pitchFamily="34" charset="0"/>
              <a:cs typeface="Arial" panose="020B0604020202020204" pitchFamily="34" charset="0"/>
            </a:endParaRPr>
          </a:p>
        </p:txBody>
      </p:sp>
      <p:sp>
        <p:nvSpPr>
          <p:cNvPr id="46" name="Google Shape;144;p26">
            <a:extLst>
              <a:ext uri="{FF2B5EF4-FFF2-40B4-BE49-F238E27FC236}">
                <a16:creationId xmlns:a16="http://schemas.microsoft.com/office/drawing/2014/main" id="{4ED0DB52-A518-E045-A3C7-CCEF3D8020FD}"/>
              </a:ext>
            </a:extLst>
          </p:cNvPr>
          <p:cNvSpPr txBox="1">
            <a:spLocks/>
          </p:cNvSpPr>
          <p:nvPr/>
        </p:nvSpPr>
        <p:spPr>
          <a:xfrm>
            <a:off x="8017858" y="3180197"/>
            <a:ext cx="3438268" cy="680023"/>
          </a:xfrm>
          <a:prstGeom prst="rect">
            <a:avLst/>
          </a:prstGeom>
        </p:spPr>
        <p:txBody>
          <a:bodyPr spcFirstLastPara="1" vert="horz" wrap="square" lIns="121900" tIns="121900" rIns="121900" bIns="121900"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smtClean="0">
                <a:solidFill>
                  <a:schemeClr val="tx1">
                    <a:lumMod val="65000"/>
                    <a:lumOff val="35000"/>
                  </a:schemeClr>
                </a:solidFill>
                <a:latin typeface="Century Gothic" panose="020B0502020202020204" pitchFamily="34" charset="0"/>
                <a:cs typeface="Arial" panose="020B0604020202020204" pitchFamily="34" charset="0"/>
              </a:rPr>
              <a:t>CONTROL DE VENCIMIENTOS PI TEMPORALES</a:t>
            </a:r>
            <a:endParaRPr lang="en-US" sz="1800" b="1" dirty="0">
              <a:solidFill>
                <a:schemeClr val="tx1">
                  <a:lumMod val="65000"/>
                  <a:lumOff val="35000"/>
                </a:schemeClr>
              </a:solidFill>
              <a:latin typeface="Century Gothic" panose="020B0502020202020204" pitchFamily="34" charset="0"/>
              <a:cs typeface="Arial" panose="020B0604020202020204" pitchFamily="34" charset="0"/>
            </a:endParaRPr>
          </a:p>
        </p:txBody>
      </p:sp>
      <p:sp>
        <p:nvSpPr>
          <p:cNvPr id="47" name="Google Shape;146;p26">
            <a:extLst>
              <a:ext uri="{FF2B5EF4-FFF2-40B4-BE49-F238E27FC236}">
                <a16:creationId xmlns:a16="http://schemas.microsoft.com/office/drawing/2014/main" id="{1D361B72-955B-FA4B-8D18-EE678A743092}"/>
              </a:ext>
            </a:extLst>
          </p:cNvPr>
          <p:cNvSpPr txBox="1">
            <a:spLocks/>
          </p:cNvSpPr>
          <p:nvPr/>
        </p:nvSpPr>
        <p:spPr>
          <a:xfrm>
            <a:off x="956247" y="3077782"/>
            <a:ext cx="3193634" cy="770400"/>
          </a:xfrm>
          <a:prstGeom prst="rect">
            <a:avLst/>
          </a:prstGeom>
        </p:spPr>
        <p:txBody>
          <a:bodyPr spcFirstLastPara="1" vert="horz" wrap="square" lIns="121900" tIns="121900" rIns="121900" bIns="121900"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chemeClr val="dk1"/>
              </a:buClr>
              <a:buSzPts val="1100"/>
            </a:pPr>
            <a:endParaRPr lang="en-US" sz="1800" b="1" dirty="0">
              <a:solidFill>
                <a:schemeClr val="tx1">
                  <a:lumMod val="65000"/>
                  <a:lumOff val="35000"/>
                </a:schemeClr>
              </a:solidFill>
              <a:latin typeface="Century Gothic" panose="020B0502020202020204" pitchFamily="34" charset="0"/>
              <a:cs typeface="Arial" panose="020B0604020202020204" pitchFamily="34" charset="0"/>
            </a:endParaRPr>
          </a:p>
          <a:p>
            <a:pPr algn="ctr"/>
            <a:r>
              <a:rPr lang="en-US" sz="1800" b="1" dirty="0" smtClean="0">
                <a:solidFill>
                  <a:schemeClr val="tx1">
                    <a:lumMod val="65000"/>
                    <a:lumOff val="35000"/>
                  </a:schemeClr>
                </a:solidFill>
                <a:latin typeface="Century Gothic" panose="020B0502020202020204" pitchFamily="34" charset="0"/>
                <a:cs typeface="Arial" panose="020B0604020202020204" pitchFamily="34" charset="0"/>
              </a:rPr>
              <a:t>DESPACHO PENDIENTE DE LEVANTE Y SOBRESTADIA</a:t>
            </a:r>
            <a:endParaRPr lang="en-US" sz="1800" b="1" dirty="0">
              <a:solidFill>
                <a:schemeClr val="tx1">
                  <a:lumMod val="65000"/>
                  <a:lumOff val="35000"/>
                </a:schemeClr>
              </a:solidFill>
              <a:latin typeface="Century Gothic" panose="020B0502020202020204" pitchFamily="34" charset="0"/>
              <a:cs typeface="Arial" panose="020B0604020202020204" pitchFamily="34" charset="0"/>
            </a:endParaRPr>
          </a:p>
        </p:txBody>
      </p:sp>
      <p:sp>
        <p:nvSpPr>
          <p:cNvPr id="48" name="Google Shape;147;p26">
            <a:extLst>
              <a:ext uri="{FF2B5EF4-FFF2-40B4-BE49-F238E27FC236}">
                <a16:creationId xmlns:a16="http://schemas.microsoft.com/office/drawing/2014/main" id="{A43B3D40-B2D8-984A-9DF6-578421DAE775}"/>
              </a:ext>
            </a:extLst>
          </p:cNvPr>
          <p:cNvSpPr txBox="1">
            <a:spLocks/>
          </p:cNvSpPr>
          <p:nvPr/>
        </p:nvSpPr>
        <p:spPr>
          <a:xfrm>
            <a:off x="1120757" y="3631529"/>
            <a:ext cx="2542000" cy="628336"/>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sz="1100" dirty="0" smtClean="0">
                <a:solidFill>
                  <a:schemeClr val="tx1">
                    <a:lumMod val="65000"/>
                    <a:lumOff val="35000"/>
                  </a:schemeClr>
                </a:solidFill>
                <a:latin typeface="Century Gothic" panose="020B0502020202020204" pitchFamily="34" charset="0"/>
                <a:cs typeface="Arial" panose="020B0604020202020204" pitchFamily="34" charset="0"/>
              </a:rPr>
              <a:t>OT 11102 -  </a:t>
            </a:r>
            <a:r>
              <a:rPr lang="es-MX" sz="1100" dirty="0" err="1" smtClean="0">
                <a:solidFill>
                  <a:schemeClr val="tx1">
                    <a:lumMod val="65000"/>
                    <a:lumOff val="35000"/>
                  </a:schemeClr>
                </a:solidFill>
                <a:latin typeface="Century Gothic" panose="020B0502020202020204" pitchFamily="34" charset="0"/>
                <a:cs typeface="Arial" panose="020B0604020202020204" pitchFamily="34" charset="0"/>
              </a:rPr>
              <a:t>Promart</a:t>
            </a:r>
            <a:endParaRPr lang="en-US" sz="1100" dirty="0">
              <a:solidFill>
                <a:schemeClr val="tx1">
                  <a:lumMod val="65000"/>
                  <a:lumOff val="35000"/>
                </a:schemeClr>
              </a:solidFill>
              <a:latin typeface="Century Gothic" panose="020B0502020202020204" pitchFamily="34" charset="0"/>
              <a:cs typeface="Arial" panose="020B0604020202020204" pitchFamily="34" charset="0"/>
            </a:endParaRPr>
          </a:p>
        </p:txBody>
      </p:sp>
      <p:sp>
        <p:nvSpPr>
          <p:cNvPr id="49" name="Google Shape;149;p26">
            <a:extLst>
              <a:ext uri="{FF2B5EF4-FFF2-40B4-BE49-F238E27FC236}">
                <a16:creationId xmlns:a16="http://schemas.microsoft.com/office/drawing/2014/main" id="{BBB5B3FA-6FDA-EC43-8289-ABB82BC731D2}"/>
              </a:ext>
            </a:extLst>
          </p:cNvPr>
          <p:cNvSpPr txBox="1">
            <a:spLocks/>
          </p:cNvSpPr>
          <p:nvPr/>
        </p:nvSpPr>
        <p:spPr>
          <a:xfrm>
            <a:off x="4637844" y="3125871"/>
            <a:ext cx="3002400" cy="770400"/>
          </a:xfrm>
          <a:prstGeom prst="rect">
            <a:avLst/>
          </a:prstGeom>
        </p:spPr>
        <p:txBody>
          <a:bodyPr spcFirstLastPara="1" vert="horz" wrap="square" lIns="121900" tIns="121900" rIns="121900" bIns="121900"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smtClean="0">
                <a:solidFill>
                  <a:schemeClr val="tx1">
                    <a:lumMod val="65000"/>
                    <a:lumOff val="35000"/>
                  </a:schemeClr>
                </a:solidFill>
                <a:latin typeface="Century Gothic" panose="020B0502020202020204" pitchFamily="34" charset="0"/>
                <a:cs typeface="Arial" panose="020B0604020202020204" pitchFamily="34" charset="0"/>
              </a:rPr>
              <a:t>MERCANCIA VIGENTE CON CANAL VERDE</a:t>
            </a:r>
          </a:p>
        </p:txBody>
      </p:sp>
      <p:sp>
        <p:nvSpPr>
          <p:cNvPr id="50" name="Google Shape;150;p26">
            <a:extLst>
              <a:ext uri="{FF2B5EF4-FFF2-40B4-BE49-F238E27FC236}">
                <a16:creationId xmlns:a16="http://schemas.microsoft.com/office/drawing/2014/main" id="{3F0A36CB-7B4A-6B44-80E0-8ECCC4C54750}"/>
              </a:ext>
            </a:extLst>
          </p:cNvPr>
          <p:cNvSpPr txBox="1">
            <a:spLocks/>
          </p:cNvSpPr>
          <p:nvPr/>
        </p:nvSpPr>
        <p:spPr>
          <a:xfrm>
            <a:off x="4772138" y="3638467"/>
            <a:ext cx="2635600" cy="647331"/>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100" dirty="0" smtClean="0">
                <a:solidFill>
                  <a:schemeClr val="tx1">
                    <a:lumMod val="65000"/>
                    <a:lumOff val="35000"/>
                  </a:schemeClr>
                </a:solidFill>
                <a:latin typeface="Century Gothic" panose="020B0502020202020204" pitchFamily="34" charset="0"/>
                <a:cs typeface="Arial" panose="020B0604020202020204" pitchFamily="34" charset="0"/>
              </a:rPr>
              <a:t>OT 16691 – 16700 </a:t>
            </a:r>
            <a:r>
              <a:rPr lang="en-US" sz="1100" dirty="0" err="1" smtClean="0">
                <a:solidFill>
                  <a:schemeClr val="tx1">
                    <a:lumMod val="65000"/>
                    <a:lumOff val="35000"/>
                  </a:schemeClr>
                </a:solidFill>
                <a:latin typeface="Century Gothic" panose="020B0502020202020204" pitchFamily="34" charset="0"/>
                <a:cs typeface="Arial" panose="020B0604020202020204" pitchFamily="34" charset="0"/>
              </a:rPr>
              <a:t>Netafim</a:t>
            </a:r>
            <a:endParaRPr lang="en-US" sz="1100" dirty="0">
              <a:solidFill>
                <a:schemeClr val="tx1">
                  <a:lumMod val="65000"/>
                  <a:lumOff val="35000"/>
                </a:schemeClr>
              </a:solidFill>
              <a:latin typeface="Century Gothic" panose="020B0502020202020204" pitchFamily="34" charset="0"/>
              <a:cs typeface="Arial" panose="020B0604020202020204" pitchFamily="34" charset="0"/>
            </a:endParaRPr>
          </a:p>
        </p:txBody>
      </p:sp>
      <p:sp>
        <p:nvSpPr>
          <p:cNvPr id="51" name="Google Shape;152;p26">
            <a:extLst>
              <a:ext uri="{FF2B5EF4-FFF2-40B4-BE49-F238E27FC236}">
                <a16:creationId xmlns:a16="http://schemas.microsoft.com/office/drawing/2014/main" id="{42F21E15-F6ED-D849-AF35-3564AC2CC7E7}"/>
              </a:ext>
            </a:extLst>
          </p:cNvPr>
          <p:cNvSpPr txBox="1">
            <a:spLocks/>
          </p:cNvSpPr>
          <p:nvPr/>
        </p:nvSpPr>
        <p:spPr>
          <a:xfrm>
            <a:off x="2789230" y="4780620"/>
            <a:ext cx="3002400" cy="770400"/>
          </a:xfrm>
          <a:prstGeom prst="rect">
            <a:avLst/>
          </a:prstGeom>
        </p:spPr>
        <p:txBody>
          <a:bodyPr spcFirstLastPara="1" vert="horz" wrap="square" lIns="121900" tIns="121900" rIns="121900" bIns="121900"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smtClean="0">
                <a:solidFill>
                  <a:schemeClr val="tx1">
                    <a:lumMod val="65000"/>
                    <a:lumOff val="35000"/>
                  </a:schemeClr>
                </a:solidFill>
                <a:latin typeface="Century Gothic" panose="020B0502020202020204" pitchFamily="34" charset="0"/>
                <a:cs typeface="Arial" panose="020B0604020202020204" pitchFamily="34" charset="0"/>
              </a:rPr>
              <a:t>MUESTRA RESTRINGIDA</a:t>
            </a:r>
            <a:endParaRPr lang="en-US" sz="1800" b="1" dirty="0">
              <a:solidFill>
                <a:schemeClr val="tx1">
                  <a:lumMod val="65000"/>
                  <a:lumOff val="35000"/>
                </a:schemeClr>
              </a:solidFill>
              <a:latin typeface="Century Gothic" panose="020B0502020202020204" pitchFamily="34" charset="0"/>
              <a:cs typeface="Arial" panose="020B0604020202020204" pitchFamily="34" charset="0"/>
            </a:endParaRPr>
          </a:p>
        </p:txBody>
      </p:sp>
      <p:sp>
        <p:nvSpPr>
          <p:cNvPr id="52" name="Google Shape;153;p26">
            <a:extLst>
              <a:ext uri="{FF2B5EF4-FFF2-40B4-BE49-F238E27FC236}">
                <a16:creationId xmlns:a16="http://schemas.microsoft.com/office/drawing/2014/main" id="{B2352089-D186-C643-9905-9608A240B28B}"/>
              </a:ext>
            </a:extLst>
          </p:cNvPr>
          <p:cNvSpPr txBox="1">
            <a:spLocks/>
          </p:cNvSpPr>
          <p:nvPr/>
        </p:nvSpPr>
        <p:spPr>
          <a:xfrm>
            <a:off x="2975399" y="5228709"/>
            <a:ext cx="2542000" cy="763200"/>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100" dirty="0" smtClean="0">
                <a:solidFill>
                  <a:schemeClr val="tx1">
                    <a:lumMod val="65000"/>
                    <a:lumOff val="35000"/>
                  </a:schemeClr>
                </a:solidFill>
                <a:latin typeface="Century Gothic" panose="020B0502020202020204" pitchFamily="34" charset="0"/>
                <a:cs typeface="Arial" panose="020B0604020202020204" pitchFamily="34" charset="0"/>
              </a:rPr>
              <a:t>OT 6688 Montana</a:t>
            </a:r>
            <a:endParaRPr lang="en-US" sz="1100" dirty="0">
              <a:solidFill>
                <a:schemeClr val="tx1">
                  <a:lumMod val="65000"/>
                  <a:lumOff val="35000"/>
                </a:schemeClr>
              </a:solidFill>
              <a:latin typeface="Century Gothic" panose="020B0502020202020204" pitchFamily="34" charset="0"/>
              <a:cs typeface="Arial" panose="020B0604020202020204" pitchFamily="34" charset="0"/>
            </a:endParaRPr>
          </a:p>
        </p:txBody>
      </p:sp>
      <p:sp>
        <p:nvSpPr>
          <p:cNvPr id="53" name="Google Shape;155;p26">
            <a:extLst>
              <a:ext uri="{FF2B5EF4-FFF2-40B4-BE49-F238E27FC236}">
                <a16:creationId xmlns:a16="http://schemas.microsoft.com/office/drawing/2014/main" id="{2ABE27E4-AB5B-7149-BCD0-5551BADB3995}"/>
              </a:ext>
            </a:extLst>
          </p:cNvPr>
          <p:cNvSpPr txBox="1">
            <a:spLocks/>
          </p:cNvSpPr>
          <p:nvPr/>
        </p:nvSpPr>
        <p:spPr>
          <a:xfrm>
            <a:off x="6372398" y="4790642"/>
            <a:ext cx="3002400" cy="770400"/>
          </a:xfrm>
          <a:prstGeom prst="rect">
            <a:avLst/>
          </a:prstGeom>
        </p:spPr>
        <p:txBody>
          <a:bodyPr spcFirstLastPara="1" vert="horz" wrap="square" lIns="121900" tIns="121900" rIns="121900" bIns="121900"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smtClean="0">
                <a:solidFill>
                  <a:schemeClr val="tx1">
                    <a:lumMod val="65000"/>
                    <a:lumOff val="35000"/>
                  </a:schemeClr>
                </a:solidFill>
                <a:latin typeface="Century Gothic" panose="020B0502020202020204" pitchFamily="34" charset="0"/>
                <a:cs typeface="Arial" panose="020B0604020202020204" pitchFamily="34" charset="0"/>
              </a:rPr>
              <a:t>INCUMPLIMIENTO SOP</a:t>
            </a:r>
            <a:endParaRPr lang="en-US" sz="1800" b="1" dirty="0">
              <a:solidFill>
                <a:schemeClr val="tx1">
                  <a:lumMod val="65000"/>
                  <a:lumOff val="35000"/>
                </a:schemeClr>
              </a:solidFill>
              <a:latin typeface="Century Gothic" panose="020B0502020202020204" pitchFamily="34" charset="0"/>
              <a:cs typeface="Arial" panose="020B0604020202020204" pitchFamily="34" charset="0"/>
            </a:endParaRPr>
          </a:p>
        </p:txBody>
      </p:sp>
      <p:sp>
        <p:nvSpPr>
          <p:cNvPr id="54" name="Google Shape;156;p26">
            <a:extLst>
              <a:ext uri="{FF2B5EF4-FFF2-40B4-BE49-F238E27FC236}">
                <a16:creationId xmlns:a16="http://schemas.microsoft.com/office/drawing/2014/main" id="{4BD1DCB5-C3BF-DC45-BF7B-D57885716DCA}"/>
              </a:ext>
            </a:extLst>
          </p:cNvPr>
          <p:cNvSpPr txBox="1">
            <a:spLocks/>
          </p:cNvSpPr>
          <p:nvPr/>
        </p:nvSpPr>
        <p:spPr>
          <a:xfrm>
            <a:off x="6589529" y="5236265"/>
            <a:ext cx="2542000" cy="763200"/>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100" dirty="0" smtClean="0">
                <a:solidFill>
                  <a:schemeClr val="tx1">
                    <a:lumMod val="65000"/>
                    <a:lumOff val="35000"/>
                  </a:schemeClr>
                </a:solidFill>
                <a:latin typeface="Century Gothic" panose="020B0502020202020204" pitchFamily="34" charset="0"/>
                <a:cs typeface="Arial" panose="020B0604020202020204" pitchFamily="34" charset="0"/>
              </a:rPr>
              <a:t>OT </a:t>
            </a:r>
            <a:r>
              <a:rPr lang="en-US" sz="1100" dirty="0" err="1" smtClean="0">
                <a:solidFill>
                  <a:schemeClr val="tx1">
                    <a:lumMod val="65000"/>
                    <a:lumOff val="35000"/>
                  </a:schemeClr>
                </a:solidFill>
                <a:latin typeface="Century Gothic" panose="020B0502020202020204" pitchFamily="34" charset="0"/>
                <a:cs typeface="Arial" panose="020B0604020202020204" pitchFamily="34" charset="0"/>
              </a:rPr>
              <a:t>Varias</a:t>
            </a:r>
            <a:r>
              <a:rPr lang="en-US" sz="1100" dirty="0" smtClean="0">
                <a:solidFill>
                  <a:schemeClr val="tx1">
                    <a:lumMod val="65000"/>
                    <a:lumOff val="35000"/>
                  </a:schemeClr>
                </a:solidFill>
                <a:latin typeface="Century Gothic" panose="020B0502020202020204" pitchFamily="34" charset="0"/>
                <a:cs typeface="Arial" panose="020B0604020202020204" pitchFamily="34" charset="0"/>
              </a:rPr>
              <a:t> Montana (INH)</a:t>
            </a:r>
            <a:endParaRPr lang="en-US" sz="1100" dirty="0">
              <a:solidFill>
                <a:schemeClr val="tx1">
                  <a:lumMod val="65000"/>
                  <a:lumOff val="35000"/>
                </a:schemeClr>
              </a:solidFill>
              <a:latin typeface="Century Gothic" panose="020B0502020202020204" pitchFamily="34" charset="0"/>
              <a:cs typeface="Arial" panose="020B0604020202020204" pitchFamily="34" charset="0"/>
            </a:endParaRPr>
          </a:p>
        </p:txBody>
      </p:sp>
      <p:pic>
        <p:nvPicPr>
          <p:cNvPr id="55" name="Picture 54">
            <a:extLst>
              <a:ext uri="{FF2B5EF4-FFF2-40B4-BE49-F238E27FC236}">
                <a16:creationId xmlns:a16="http://schemas.microsoft.com/office/drawing/2014/main" id="{C9865E54-4590-324D-81B2-F85D00C8453A}"/>
              </a:ext>
            </a:extLst>
          </p:cNvPr>
          <p:cNvPicPr>
            <a:picLocks noChangeAspect="1"/>
          </p:cNvPicPr>
          <p:nvPr/>
        </p:nvPicPr>
        <p:blipFill>
          <a:blip r:embed="rId2"/>
          <a:stretch>
            <a:fillRect/>
          </a:stretch>
        </p:blipFill>
        <p:spPr>
          <a:xfrm>
            <a:off x="10762998" y="6118105"/>
            <a:ext cx="1169312" cy="505331"/>
          </a:xfrm>
          <a:prstGeom prst="rect">
            <a:avLst/>
          </a:prstGeom>
        </p:spPr>
      </p:pic>
    </p:spTree>
    <p:extLst>
      <p:ext uri="{BB962C8B-B14F-4D97-AF65-F5344CB8AC3E}">
        <p14:creationId xmlns:p14="http://schemas.microsoft.com/office/powerpoint/2010/main" val="24512015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pic>
        <p:nvPicPr>
          <p:cNvPr id="3" name="Picture 2" descr="A picture containing sky, outdoor, boat, ship&#10;&#10;Description automatically generated">
            <a:extLst>
              <a:ext uri="{FF2B5EF4-FFF2-40B4-BE49-F238E27FC236}">
                <a16:creationId xmlns:a16="http://schemas.microsoft.com/office/drawing/2014/main" id="{9E40DE47-21F5-C24A-A3ED-8807EAD204FA}"/>
              </a:ext>
            </a:extLst>
          </p:cNvPr>
          <p:cNvPicPr>
            <a:picLocks noChangeAspect="1"/>
          </p:cNvPicPr>
          <p:nvPr/>
        </p:nvPicPr>
        <p:blipFill rotWithShape="1">
          <a:blip r:embed="rId3"/>
          <a:srcRect l="9705" t="809" r="49623" b="809"/>
          <a:stretch/>
        </p:blipFill>
        <p:spPr>
          <a:xfrm>
            <a:off x="7175501" y="0"/>
            <a:ext cx="5016498" cy="6858000"/>
          </a:xfrm>
          <a:prstGeom prst="rect">
            <a:avLst/>
          </a:prstGeom>
          <a:ln>
            <a:noFill/>
          </a:ln>
        </p:spPr>
      </p:pic>
      <p:sp>
        <p:nvSpPr>
          <p:cNvPr id="8" name="Google Shape;124;p24">
            <a:extLst>
              <a:ext uri="{FF2B5EF4-FFF2-40B4-BE49-F238E27FC236}">
                <a16:creationId xmlns:a16="http://schemas.microsoft.com/office/drawing/2014/main" id="{60F000E6-FFA3-5646-8781-26340FB448A0}"/>
              </a:ext>
            </a:extLst>
          </p:cNvPr>
          <p:cNvSpPr/>
          <p:nvPr/>
        </p:nvSpPr>
        <p:spPr>
          <a:xfrm rot="5400000">
            <a:off x="6448509" y="1547365"/>
            <a:ext cx="3952068" cy="3988000"/>
          </a:xfrm>
          <a:prstGeom prst="rect">
            <a:avLst/>
          </a:prstGeom>
          <a:solidFill>
            <a:srgbClr val="0C5A9F">
              <a:alpha val="86160"/>
            </a:srgbClr>
          </a:solidFill>
          <a:ln>
            <a:noFill/>
          </a:ln>
        </p:spPr>
        <p:txBody>
          <a:bodyPr spcFirstLastPara="1" wrap="square" lIns="121900" tIns="121900" rIns="121900" bIns="121900" anchor="ctr" anchorCtr="0">
            <a:noAutofit/>
          </a:bodyPr>
          <a:lstStyle/>
          <a:p>
            <a:endParaRPr sz="2400"/>
          </a:p>
        </p:txBody>
      </p:sp>
      <p:sp>
        <p:nvSpPr>
          <p:cNvPr id="9" name="Google Shape;127;p24">
            <a:extLst>
              <a:ext uri="{FF2B5EF4-FFF2-40B4-BE49-F238E27FC236}">
                <a16:creationId xmlns:a16="http://schemas.microsoft.com/office/drawing/2014/main" id="{9C9EB92E-E960-3D4A-A373-CC9BFFB21719}"/>
              </a:ext>
            </a:extLst>
          </p:cNvPr>
          <p:cNvSpPr/>
          <p:nvPr/>
        </p:nvSpPr>
        <p:spPr>
          <a:xfrm rot="-5400000" flipH="1">
            <a:off x="-1734636" y="3299965"/>
            <a:ext cx="3952068" cy="482795"/>
          </a:xfrm>
          <a:prstGeom prst="rect">
            <a:avLst/>
          </a:prstGeom>
          <a:solidFill>
            <a:srgbClr val="FFC807"/>
          </a:solidFill>
          <a:ln>
            <a:noFill/>
          </a:ln>
        </p:spPr>
        <p:txBody>
          <a:bodyPr spcFirstLastPara="1" wrap="square" lIns="121900" tIns="121900" rIns="121900" bIns="121900" anchor="ctr" anchorCtr="0">
            <a:noAutofit/>
          </a:bodyPr>
          <a:lstStyle/>
          <a:p>
            <a:endParaRPr sz="2400"/>
          </a:p>
        </p:txBody>
      </p:sp>
      <p:sp>
        <p:nvSpPr>
          <p:cNvPr id="22" name="Google Shape;219;p28">
            <a:extLst>
              <a:ext uri="{FF2B5EF4-FFF2-40B4-BE49-F238E27FC236}">
                <a16:creationId xmlns:a16="http://schemas.microsoft.com/office/drawing/2014/main" id="{7ADC0CDB-CD20-5648-B749-C03E7604E6A2}"/>
              </a:ext>
            </a:extLst>
          </p:cNvPr>
          <p:cNvSpPr txBox="1">
            <a:spLocks/>
          </p:cNvSpPr>
          <p:nvPr/>
        </p:nvSpPr>
        <p:spPr>
          <a:xfrm>
            <a:off x="1023456" y="1741638"/>
            <a:ext cx="4654342" cy="664875"/>
          </a:xfrm>
          <a:prstGeom prst="rect">
            <a:avLst/>
          </a:prstGeom>
        </p:spPr>
        <p:txBody>
          <a:bodyPr spcFirstLastPara="1" wrap="square" lIns="91425" tIns="91425" rIns="91425" bIns="91425"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sz="3200" b="1" dirty="0" err="1" smtClean="0">
                <a:solidFill>
                  <a:srgbClr val="0C5A9F"/>
                </a:solidFill>
                <a:latin typeface="Century Gothic" panose="020B0502020202020204" pitchFamily="34" charset="0"/>
              </a:rPr>
              <a:t>Cruce</a:t>
            </a:r>
            <a:r>
              <a:rPr lang="en-US" sz="3200" b="1" dirty="0" smtClean="0">
                <a:solidFill>
                  <a:srgbClr val="0C5A9F"/>
                </a:solidFill>
                <a:latin typeface="Century Gothic" panose="020B0502020202020204" pitchFamily="34" charset="0"/>
              </a:rPr>
              <a:t> </a:t>
            </a:r>
            <a:r>
              <a:rPr lang="en-US" sz="3200" b="1" dirty="0" err="1" smtClean="0">
                <a:solidFill>
                  <a:srgbClr val="0C5A9F"/>
                </a:solidFill>
                <a:latin typeface="Century Gothic" panose="020B0502020202020204" pitchFamily="34" charset="0"/>
              </a:rPr>
              <a:t>Cargas</a:t>
            </a:r>
            <a:r>
              <a:rPr lang="en-US" sz="3200" b="1" dirty="0" smtClean="0">
                <a:solidFill>
                  <a:srgbClr val="0C5A9F"/>
                </a:solidFill>
                <a:latin typeface="Century Gothic" panose="020B0502020202020204" pitchFamily="34" charset="0"/>
              </a:rPr>
              <a:t> </a:t>
            </a:r>
            <a:endParaRPr lang="en-US" sz="3200" b="1" dirty="0">
              <a:solidFill>
                <a:srgbClr val="0C5A9F"/>
              </a:solidFill>
              <a:latin typeface="Century Gothic" panose="020B0502020202020204" pitchFamily="34" charset="0"/>
            </a:endParaRPr>
          </a:p>
        </p:txBody>
      </p:sp>
      <p:pic>
        <p:nvPicPr>
          <p:cNvPr id="12" name="Picture 11" descr="Logo, company name&#10;&#10;Description automatically generated">
            <a:extLst>
              <a:ext uri="{FF2B5EF4-FFF2-40B4-BE49-F238E27FC236}">
                <a16:creationId xmlns:a16="http://schemas.microsoft.com/office/drawing/2014/main" id="{6A0514F6-30BB-424A-9762-116C7AB9E23A}"/>
              </a:ext>
            </a:extLst>
          </p:cNvPr>
          <p:cNvPicPr>
            <a:picLocks noChangeAspect="1"/>
          </p:cNvPicPr>
          <p:nvPr/>
        </p:nvPicPr>
        <p:blipFill>
          <a:blip r:embed="rId4"/>
          <a:stretch>
            <a:fillRect/>
          </a:stretch>
        </p:blipFill>
        <p:spPr>
          <a:xfrm>
            <a:off x="1924724" y="561913"/>
            <a:ext cx="2561099" cy="1204023"/>
          </a:xfrm>
          <a:prstGeom prst="rect">
            <a:avLst/>
          </a:prstGeom>
        </p:spPr>
      </p:pic>
      <p:pic>
        <p:nvPicPr>
          <p:cNvPr id="2" name="Picture 1">
            <a:extLst>
              <a:ext uri="{FF2B5EF4-FFF2-40B4-BE49-F238E27FC236}">
                <a16:creationId xmlns:a16="http://schemas.microsoft.com/office/drawing/2014/main" id="{5F690E54-050E-6049-B595-67E526340307}"/>
              </a:ext>
            </a:extLst>
          </p:cNvPr>
          <p:cNvPicPr>
            <a:picLocks noChangeAspect="1"/>
          </p:cNvPicPr>
          <p:nvPr/>
        </p:nvPicPr>
        <p:blipFill>
          <a:blip r:embed="rId5"/>
          <a:stretch>
            <a:fillRect/>
          </a:stretch>
        </p:blipFill>
        <p:spPr>
          <a:xfrm>
            <a:off x="7544313" y="2662701"/>
            <a:ext cx="1760460" cy="1757322"/>
          </a:xfrm>
          <a:prstGeom prst="rect">
            <a:avLst/>
          </a:prstGeom>
        </p:spPr>
      </p:pic>
      <p:grpSp>
        <p:nvGrpSpPr>
          <p:cNvPr id="10" name="Group 9">
            <a:extLst>
              <a:ext uri="{FF2B5EF4-FFF2-40B4-BE49-F238E27FC236}">
                <a16:creationId xmlns:a16="http://schemas.microsoft.com/office/drawing/2014/main" id="{36C3B553-4F2E-5D4F-84EF-A161EC466955}"/>
              </a:ext>
            </a:extLst>
          </p:cNvPr>
          <p:cNvGrpSpPr/>
          <p:nvPr/>
        </p:nvGrpSpPr>
        <p:grpSpPr>
          <a:xfrm>
            <a:off x="1116218" y="6157974"/>
            <a:ext cx="4579719" cy="502307"/>
            <a:chOff x="7165379" y="5734228"/>
            <a:chExt cx="4579719" cy="502307"/>
          </a:xfrm>
        </p:grpSpPr>
        <p:sp>
          <p:nvSpPr>
            <p:cNvPr id="13" name="object 6">
              <a:extLst>
                <a:ext uri="{FF2B5EF4-FFF2-40B4-BE49-F238E27FC236}">
                  <a16:creationId xmlns:a16="http://schemas.microsoft.com/office/drawing/2014/main" id="{AD3D62B4-F6BC-084B-A965-AAC1A4D6A2B5}"/>
                </a:ext>
              </a:extLst>
            </p:cNvPr>
            <p:cNvSpPr/>
            <p:nvPr/>
          </p:nvSpPr>
          <p:spPr>
            <a:xfrm>
              <a:off x="7165379" y="5738514"/>
              <a:ext cx="4191687" cy="498021"/>
            </a:xfrm>
            <a:prstGeom prst="rect">
              <a:avLst/>
            </a:prstGeom>
            <a:blipFill>
              <a:blip r:embed="rId6" cstate="print"/>
              <a:stretch>
                <a:fillRect/>
              </a:stretch>
            </a:blipFill>
          </p:spPr>
          <p:txBody>
            <a:bodyPr wrap="square" lIns="0" tIns="0" rIns="0" bIns="0" rtlCol="0"/>
            <a:lstStyle/>
            <a:p>
              <a:endParaRPr dirty="0"/>
            </a:p>
          </p:txBody>
        </p:sp>
        <p:pic>
          <p:nvPicPr>
            <p:cNvPr id="14" name="Picture 13" descr="Logo, company name&#10;&#10;Description automatically generated">
              <a:extLst>
                <a:ext uri="{FF2B5EF4-FFF2-40B4-BE49-F238E27FC236}">
                  <a16:creationId xmlns:a16="http://schemas.microsoft.com/office/drawing/2014/main" id="{B1DEEEA0-182E-2D49-B065-9ED706678331}"/>
                </a:ext>
              </a:extLst>
            </p:cNvPr>
            <p:cNvPicPr>
              <a:picLocks noChangeAspect="1"/>
            </p:cNvPicPr>
            <p:nvPr/>
          </p:nvPicPr>
          <p:blipFill>
            <a:blip r:embed="rId7"/>
            <a:stretch>
              <a:fillRect/>
            </a:stretch>
          </p:blipFill>
          <p:spPr>
            <a:xfrm>
              <a:off x="11447435" y="5734228"/>
              <a:ext cx="297663" cy="425003"/>
            </a:xfrm>
            <a:prstGeom prst="rect">
              <a:avLst/>
            </a:prstGeom>
          </p:spPr>
        </p:pic>
      </p:grpSp>
      <p:sp>
        <p:nvSpPr>
          <p:cNvPr id="15" name="Google Shape;206;p30">
            <a:extLst>
              <a:ext uri="{FF2B5EF4-FFF2-40B4-BE49-F238E27FC236}">
                <a16:creationId xmlns:a16="http://schemas.microsoft.com/office/drawing/2014/main" id="{4B0EB29E-735C-4843-8166-D99A8AF5713B}"/>
              </a:ext>
            </a:extLst>
          </p:cNvPr>
          <p:cNvSpPr txBox="1">
            <a:spLocks/>
          </p:cNvSpPr>
          <p:nvPr/>
        </p:nvSpPr>
        <p:spPr>
          <a:xfrm>
            <a:off x="910902" y="2397883"/>
            <a:ext cx="5333144" cy="3624093"/>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PE" sz="1200" b="1" dirty="0" smtClean="0">
                <a:solidFill>
                  <a:schemeClr val="tx1">
                    <a:lumMod val="50000"/>
                    <a:lumOff val="50000"/>
                  </a:schemeClr>
                </a:solidFill>
                <a:latin typeface="Century Gothic" panose="020B0502020202020204" pitchFamily="34" charset="0"/>
                <a:cs typeface="Calibri Light" panose="020F0302020204030204" pitchFamily="34" charset="0"/>
              </a:rPr>
              <a:t>OT 506 -  OT 11311 Siemens </a:t>
            </a:r>
            <a:r>
              <a:rPr lang="es-PE" sz="1200" b="1" dirty="0" err="1" smtClean="0">
                <a:solidFill>
                  <a:schemeClr val="tx1">
                    <a:lumMod val="50000"/>
                    <a:lumOff val="50000"/>
                  </a:schemeClr>
                </a:solidFill>
                <a:latin typeface="Century Gothic" panose="020B0502020202020204" pitchFamily="34" charset="0"/>
                <a:cs typeface="Calibri Light" panose="020F0302020204030204" pitchFamily="34" charset="0"/>
              </a:rPr>
              <a:t>Energy</a:t>
            </a:r>
            <a:endParaRPr lang="es-PE" sz="1200" b="1" dirty="0" smtClean="0">
              <a:solidFill>
                <a:schemeClr val="tx1">
                  <a:lumMod val="50000"/>
                  <a:lumOff val="50000"/>
                </a:schemeClr>
              </a:solidFill>
              <a:latin typeface="Century Gothic" panose="020B0502020202020204" pitchFamily="34" charset="0"/>
              <a:cs typeface="Calibri Light" panose="020F0302020204030204" pitchFamily="34" charset="0"/>
            </a:endParaRPr>
          </a:p>
          <a:p>
            <a:r>
              <a:rPr lang="es-PE" sz="1200" b="1" dirty="0" smtClean="0">
                <a:solidFill>
                  <a:schemeClr val="tx1">
                    <a:lumMod val="50000"/>
                    <a:lumOff val="50000"/>
                  </a:schemeClr>
                </a:solidFill>
                <a:latin typeface="Century Gothic" panose="020B0502020202020204" pitchFamily="34" charset="0"/>
                <a:cs typeface="Calibri Light" panose="020F0302020204030204" pitchFamily="34" charset="0"/>
              </a:rPr>
              <a:t>Causa: </a:t>
            </a:r>
            <a:r>
              <a:rPr lang="es-PE" sz="1200" dirty="0" smtClean="0">
                <a:solidFill>
                  <a:schemeClr val="tx1">
                    <a:lumMod val="50000"/>
                    <a:lumOff val="50000"/>
                  </a:schemeClr>
                </a:solidFill>
                <a:latin typeface="Century Gothic" panose="020B0502020202020204" pitchFamily="34" charset="0"/>
                <a:cs typeface="Calibri Light" panose="020F0302020204030204" pitchFamily="34" charset="0"/>
              </a:rPr>
              <a:t>Reconocimiento previo de 2 cargas de reexportación similares en el mismo almacén, no fue realizado correctamente. Ambos equipos tenían un numero de serie que los diferenciaba, no se verificó en el previo y se numero embarques cruzados. Se envió a Chile una carga que debió ir a Alemania, </a:t>
            </a:r>
          </a:p>
          <a:p>
            <a:r>
              <a:rPr lang="es-PE" sz="1200" b="1" dirty="0" smtClean="0">
                <a:solidFill>
                  <a:schemeClr val="tx1">
                    <a:lumMod val="50000"/>
                    <a:lumOff val="50000"/>
                  </a:schemeClr>
                </a:solidFill>
                <a:latin typeface="Century Gothic" panose="020B0502020202020204" pitchFamily="34" charset="0"/>
                <a:cs typeface="Calibri Light" panose="020F0302020204030204" pitchFamily="34" charset="0"/>
              </a:rPr>
              <a:t>Contingencia: </a:t>
            </a:r>
            <a:r>
              <a:rPr lang="es-PE" sz="1200" dirty="0" smtClean="0">
                <a:solidFill>
                  <a:schemeClr val="tx1">
                    <a:lumMod val="50000"/>
                    <a:lumOff val="50000"/>
                  </a:schemeClr>
                </a:solidFill>
                <a:latin typeface="Century Gothic" panose="020B0502020202020204" pitchFamily="34" charset="0"/>
                <a:cs typeface="Calibri Light" panose="020F0302020204030204" pitchFamily="34" charset="0"/>
              </a:rPr>
              <a:t>Equipos alquilados generaron sobrecostos durante el tiempo que demoro subsanar el problema + el riesgo de que la carga podía ser decomisada.</a:t>
            </a:r>
          </a:p>
          <a:p>
            <a:r>
              <a:rPr lang="es-PE" sz="1200" b="1" dirty="0" smtClean="0">
                <a:solidFill>
                  <a:schemeClr val="tx1">
                    <a:lumMod val="50000"/>
                    <a:lumOff val="50000"/>
                  </a:schemeClr>
                </a:solidFill>
                <a:latin typeface="Century Gothic" panose="020B0502020202020204" pitchFamily="34" charset="0"/>
                <a:cs typeface="Calibri Light" panose="020F0302020204030204" pitchFamily="34" charset="0"/>
              </a:rPr>
              <a:t>Medidas correctivas</a:t>
            </a:r>
            <a:r>
              <a:rPr lang="es-PE" sz="1200" dirty="0" smtClean="0">
                <a:solidFill>
                  <a:schemeClr val="tx1">
                    <a:lumMod val="50000"/>
                    <a:lumOff val="50000"/>
                  </a:schemeClr>
                </a:solidFill>
                <a:latin typeface="Century Gothic" panose="020B0502020202020204" pitchFamily="34" charset="0"/>
                <a:cs typeface="Calibri Light" panose="020F0302020204030204" pitchFamily="34" charset="0"/>
              </a:rPr>
              <a:t>: Despachador debe realizar reconocimiento previo al detalle, el </a:t>
            </a:r>
            <a:r>
              <a:rPr lang="es-PE" sz="1200" dirty="0" err="1" smtClean="0">
                <a:solidFill>
                  <a:schemeClr val="tx1">
                    <a:lumMod val="50000"/>
                    <a:lumOff val="50000"/>
                  </a:schemeClr>
                </a:solidFill>
                <a:latin typeface="Century Gothic" panose="020B0502020202020204" pitchFamily="34" charset="0"/>
                <a:cs typeface="Calibri Light" panose="020F0302020204030204" pitchFamily="34" charset="0"/>
              </a:rPr>
              <a:t>esc</a:t>
            </a:r>
            <a:r>
              <a:rPr lang="es-PE" sz="1200" dirty="0" smtClean="0">
                <a:solidFill>
                  <a:schemeClr val="tx1">
                    <a:lumMod val="50000"/>
                    <a:lumOff val="50000"/>
                  </a:schemeClr>
                </a:solidFill>
                <a:latin typeface="Century Gothic" panose="020B0502020202020204" pitchFamily="34" charset="0"/>
                <a:cs typeface="Calibri Light" panose="020F0302020204030204" pitchFamily="34" charset="0"/>
              </a:rPr>
              <a:t> debe verificar el reporte de previo y las fotos para identificar que la información a declarar en la reexportación coincida con lo declarado en la admisión.</a:t>
            </a:r>
          </a:p>
          <a:p>
            <a:r>
              <a:rPr lang="es-PE" sz="1200" b="1" dirty="0" smtClean="0">
                <a:solidFill>
                  <a:schemeClr val="tx1">
                    <a:lumMod val="50000"/>
                    <a:lumOff val="50000"/>
                  </a:schemeClr>
                </a:solidFill>
                <a:latin typeface="Century Gothic" panose="020B0502020202020204" pitchFamily="34" charset="0"/>
                <a:cs typeface="Calibri Light" panose="020F0302020204030204" pitchFamily="34" charset="0"/>
              </a:rPr>
              <a:t>Aprendizajes</a:t>
            </a:r>
            <a:r>
              <a:rPr lang="es-PE" sz="1200" dirty="0" smtClean="0">
                <a:solidFill>
                  <a:schemeClr val="tx1">
                    <a:lumMod val="50000"/>
                    <a:lumOff val="50000"/>
                  </a:schemeClr>
                </a:solidFill>
                <a:latin typeface="Century Gothic" panose="020B0502020202020204" pitchFamily="34" charset="0"/>
                <a:cs typeface="Calibri Light" panose="020F0302020204030204" pitchFamily="34" charset="0"/>
              </a:rPr>
              <a:t>: Cumplir con las funciones que corresponden a cada área con el fin de garantizar que se declare correctamente la información.</a:t>
            </a:r>
            <a:endParaRPr lang="es-PE" sz="1200" dirty="0">
              <a:solidFill>
                <a:schemeClr val="tx1">
                  <a:lumMod val="50000"/>
                  <a:lumOff val="50000"/>
                </a:schemeClr>
              </a:solidFill>
              <a:latin typeface="Century Gothic" panose="020B0502020202020204" pitchFamily="34" charset="0"/>
              <a:cs typeface="Calibri Light" panose="020F0302020204030204" pitchFamily="34" charset="0"/>
            </a:endParaRPr>
          </a:p>
        </p:txBody>
      </p:sp>
    </p:spTree>
    <p:extLst>
      <p:ext uri="{BB962C8B-B14F-4D97-AF65-F5344CB8AC3E}">
        <p14:creationId xmlns:p14="http://schemas.microsoft.com/office/powerpoint/2010/main" val="22440857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oogle Shape;123;p24">
            <a:extLst>
              <a:ext uri="{FF2B5EF4-FFF2-40B4-BE49-F238E27FC236}">
                <a16:creationId xmlns:a16="http://schemas.microsoft.com/office/drawing/2014/main" id="{63886216-63FE-E34F-BC55-B44BF4147C8A}"/>
              </a:ext>
            </a:extLst>
          </p:cNvPr>
          <p:cNvPicPr preferRelativeResize="0"/>
          <p:nvPr/>
        </p:nvPicPr>
        <p:blipFill rotWithShape="1">
          <a:blip r:embed="rId2">
            <a:alphaModFix/>
          </a:blip>
          <a:srcRect r="47103"/>
          <a:stretch/>
        </p:blipFill>
        <p:spPr>
          <a:xfrm flipH="1">
            <a:off x="6666812" y="-33700"/>
            <a:ext cx="5548937" cy="6925400"/>
          </a:xfrm>
          <a:prstGeom prst="rect">
            <a:avLst/>
          </a:prstGeom>
          <a:noFill/>
          <a:ln>
            <a:noFill/>
          </a:ln>
        </p:spPr>
      </p:pic>
      <p:sp>
        <p:nvSpPr>
          <p:cNvPr id="3" name="Google Shape;218;p28">
            <a:extLst>
              <a:ext uri="{FF2B5EF4-FFF2-40B4-BE49-F238E27FC236}">
                <a16:creationId xmlns:a16="http://schemas.microsoft.com/office/drawing/2014/main" id="{8F0B5C9E-137C-2F46-968C-632C6527C788}"/>
              </a:ext>
            </a:extLst>
          </p:cNvPr>
          <p:cNvSpPr/>
          <p:nvPr/>
        </p:nvSpPr>
        <p:spPr>
          <a:xfrm>
            <a:off x="-90412" y="954831"/>
            <a:ext cx="7158911" cy="1061420"/>
          </a:xfrm>
          <a:prstGeom prst="rect">
            <a:avLst/>
          </a:prstGeom>
          <a:solidFill>
            <a:srgbClr val="FFC807"/>
          </a:solidFill>
          <a:ln w="2857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219;p28">
            <a:extLst>
              <a:ext uri="{FF2B5EF4-FFF2-40B4-BE49-F238E27FC236}">
                <a16:creationId xmlns:a16="http://schemas.microsoft.com/office/drawing/2014/main" id="{0972ECB5-CFA2-A74E-A494-79352DDDECAF}"/>
              </a:ext>
            </a:extLst>
          </p:cNvPr>
          <p:cNvSpPr txBox="1">
            <a:spLocks/>
          </p:cNvSpPr>
          <p:nvPr/>
        </p:nvSpPr>
        <p:spPr>
          <a:xfrm>
            <a:off x="507226" y="1978014"/>
            <a:ext cx="6438178" cy="106142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sz="4000" b="1" dirty="0" err="1" smtClean="0">
                <a:solidFill>
                  <a:srgbClr val="0C5A9F"/>
                </a:solidFill>
                <a:latin typeface="Century Gothic" panose="020B0502020202020204" pitchFamily="34" charset="0"/>
              </a:rPr>
              <a:t>Seguro</a:t>
            </a:r>
            <a:r>
              <a:rPr lang="en-US" sz="4000" b="1" dirty="0" smtClean="0">
                <a:solidFill>
                  <a:srgbClr val="0C5A9F"/>
                </a:solidFill>
                <a:latin typeface="Century Gothic" panose="020B0502020202020204" pitchFamily="34" charset="0"/>
              </a:rPr>
              <a:t> </a:t>
            </a:r>
            <a:r>
              <a:rPr lang="en-US" sz="4000" b="1" dirty="0" err="1" smtClean="0">
                <a:solidFill>
                  <a:srgbClr val="0C5A9F"/>
                </a:solidFill>
                <a:latin typeface="Century Gothic" panose="020B0502020202020204" pitchFamily="34" charset="0"/>
              </a:rPr>
              <a:t>Declarado</a:t>
            </a:r>
            <a:endParaRPr lang="en-US" sz="4000" b="1" dirty="0">
              <a:solidFill>
                <a:srgbClr val="0C5A9F"/>
              </a:solidFill>
              <a:latin typeface="Century Gothic" panose="020B0502020202020204" pitchFamily="34" charset="0"/>
            </a:endParaRPr>
          </a:p>
        </p:txBody>
      </p:sp>
      <p:cxnSp>
        <p:nvCxnSpPr>
          <p:cNvPr id="6" name="Google Shape;221;p28">
            <a:extLst>
              <a:ext uri="{FF2B5EF4-FFF2-40B4-BE49-F238E27FC236}">
                <a16:creationId xmlns:a16="http://schemas.microsoft.com/office/drawing/2014/main" id="{8D8E90BC-78E1-204C-846C-C5BDF1E570AF}"/>
              </a:ext>
            </a:extLst>
          </p:cNvPr>
          <p:cNvCxnSpPr/>
          <p:nvPr/>
        </p:nvCxnSpPr>
        <p:spPr>
          <a:xfrm rot="10800000">
            <a:off x="1052343" y="-33700"/>
            <a:ext cx="0" cy="1336824"/>
          </a:xfrm>
          <a:prstGeom prst="straightConnector1">
            <a:avLst/>
          </a:prstGeom>
          <a:noFill/>
          <a:ln w="28575" cap="flat" cmpd="sng">
            <a:solidFill>
              <a:srgbClr val="0C5A9F"/>
            </a:solidFill>
            <a:prstDash val="solid"/>
            <a:round/>
            <a:headEnd type="none" w="med" len="med"/>
            <a:tailEnd type="none" w="med" len="med"/>
          </a:ln>
        </p:spPr>
      </p:cxnSp>
      <p:grpSp>
        <p:nvGrpSpPr>
          <p:cNvPr id="7" name="Google Shape;222;p28">
            <a:extLst>
              <a:ext uri="{FF2B5EF4-FFF2-40B4-BE49-F238E27FC236}">
                <a16:creationId xmlns:a16="http://schemas.microsoft.com/office/drawing/2014/main" id="{D203BAB0-B525-3140-B917-77725757F8D3}"/>
              </a:ext>
            </a:extLst>
          </p:cNvPr>
          <p:cNvGrpSpPr/>
          <p:nvPr/>
        </p:nvGrpSpPr>
        <p:grpSpPr>
          <a:xfrm>
            <a:off x="1009560" y="1465832"/>
            <a:ext cx="85566" cy="598859"/>
            <a:chOff x="687750" y="1096650"/>
            <a:chExt cx="64500" cy="451421"/>
          </a:xfrm>
          <a:solidFill>
            <a:srgbClr val="0C5A9F"/>
          </a:solidFill>
        </p:grpSpPr>
        <p:sp>
          <p:nvSpPr>
            <p:cNvPr id="8" name="Google Shape;223;p28">
              <a:extLst>
                <a:ext uri="{FF2B5EF4-FFF2-40B4-BE49-F238E27FC236}">
                  <a16:creationId xmlns:a16="http://schemas.microsoft.com/office/drawing/2014/main" id="{9ED366CA-C05C-9149-B0E0-EFA1A6452E7D}"/>
                </a:ext>
              </a:extLst>
            </p:cNvPr>
            <p:cNvSpPr/>
            <p:nvPr/>
          </p:nvSpPr>
          <p:spPr>
            <a:xfrm>
              <a:off x="687750" y="1483571"/>
              <a:ext cx="64500" cy="645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24;p28">
              <a:extLst>
                <a:ext uri="{FF2B5EF4-FFF2-40B4-BE49-F238E27FC236}">
                  <a16:creationId xmlns:a16="http://schemas.microsoft.com/office/drawing/2014/main" id="{291ECD3D-850C-7F4F-9373-D55EAF248A3F}"/>
                </a:ext>
              </a:extLst>
            </p:cNvPr>
            <p:cNvSpPr/>
            <p:nvPr/>
          </p:nvSpPr>
          <p:spPr>
            <a:xfrm>
              <a:off x="687750" y="1290111"/>
              <a:ext cx="64500" cy="645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25;p28">
              <a:extLst>
                <a:ext uri="{FF2B5EF4-FFF2-40B4-BE49-F238E27FC236}">
                  <a16:creationId xmlns:a16="http://schemas.microsoft.com/office/drawing/2014/main" id="{08F4A11B-4C5C-5141-A16D-844219E7A8D7}"/>
                </a:ext>
              </a:extLst>
            </p:cNvPr>
            <p:cNvSpPr/>
            <p:nvPr/>
          </p:nvSpPr>
          <p:spPr>
            <a:xfrm>
              <a:off x="687750" y="1096650"/>
              <a:ext cx="64500" cy="645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5" name="Picture 14">
            <a:extLst>
              <a:ext uri="{FF2B5EF4-FFF2-40B4-BE49-F238E27FC236}">
                <a16:creationId xmlns:a16="http://schemas.microsoft.com/office/drawing/2014/main" id="{46F413E4-A6DA-EB46-B1C7-AF01835CC25F}"/>
              </a:ext>
            </a:extLst>
          </p:cNvPr>
          <p:cNvPicPr>
            <a:picLocks noChangeAspect="1"/>
          </p:cNvPicPr>
          <p:nvPr/>
        </p:nvPicPr>
        <p:blipFill>
          <a:blip r:embed="rId3"/>
          <a:stretch>
            <a:fillRect/>
          </a:stretch>
        </p:blipFill>
        <p:spPr>
          <a:xfrm>
            <a:off x="4592064" y="173287"/>
            <a:ext cx="1710879" cy="739375"/>
          </a:xfrm>
          <a:prstGeom prst="rect">
            <a:avLst/>
          </a:prstGeom>
        </p:spPr>
      </p:pic>
      <p:sp>
        <p:nvSpPr>
          <p:cNvPr id="16" name="Google Shape;206;p30">
            <a:extLst>
              <a:ext uri="{FF2B5EF4-FFF2-40B4-BE49-F238E27FC236}">
                <a16:creationId xmlns:a16="http://schemas.microsoft.com/office/drawing/2014/main" id="{4D064BAD-FF70-A748-9AF3-D17C4ADC243B}"/>
              </a:ext>
            </a:extLst>
          </p:cNvPr>
          <p:cNvSpPr txBox="1">
            <a:spLocks/>
          </p:cNvSpPr>
          <p:nvPr/>
        </p:nvSpPr>
        <p:spPr>
          <a:xfrm>
            <a:off x="352697" y="3039434"/>
            <a:ext cx="6204857" cy="3687937"/>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1200" b="1" dirty="0">
                <a:solidFill>
                  <a:schemeClr val="tx1">
                    <a:lumMod val="50000"/>
                    <a:lumOff val="50000"/>
                  </a:schemeClr>
                </a:solidFill>
                <a:latin typeface="Century Gothic" panose="020B0502020202020204" pitchFamily="34" charset="0"/>
                <a:cs typeface="Calibri Light" panose="020F0302020204030204" pitchFamily="34" charset="0"/>
              </a:rPr>
              <a:t>OT 14261 Siemens Energy (</a:t>
            </a:r>
            <a:r>
              <a:rPr lang="nb-NO" sz="1200" b="1" dirty="0" smtClean="0">
                <a:solidFill>
                  <a:schemeClr val="tx1">
                    <a:lumMod val="50000"/>
                    <a:lumOff val="50000"/>
                  </a:schemeClr>
                </a:solidFill>
                <a:latin typeface="Century Gothic" panose="020B0502020202020204" pitchFamily="34" charset="0"/>
                <a:cs typeface="Calibri Light" panose="020F0302020204030204" pitchFamily="34" charset="0"/>
              </a:rPr>
              <a:t>Termochilca) Carga de $. 10,186,241.00</a:t>
            </a:r>
          </a:p>
          <a:p>
            <a:r>
              <a:rPr lang="es-PE" sz="1200" b="1" dirty="0" smtClean="0">
                <a:solidFill>
                  <a:schemeClr val="tx1">
                    <a:lumMod val="50000"/>
                    <a:lumOff val="50000"/>
                  </a:schemeClr>
                </a:solidFill>
                <a:latin typeface="Century Gothic" panose="020B0502020202020204" pitchFamily="34" charset="0"/>
                <a:cs typeface="Calibri Light" panose="020F0302020204030204" pitchFamily="34" charset="0"/>
              </a:rPr>
              <a:t>Causa</a:t>
            </a:r>
            <a:r>
              <a:rPr lang="es-PE" sz="1200" b="1" dirty="0">
                <a:solidFill>
                  <a:schemeClr val="tx1">
                    <a:lumMod val="50000"/>
                    <a:lumOff val="50000"/>
                  </a:schemeClr>
                </a:solidFill>
                <a:latin typeface="Century Gothic" panose="020B0502020202020204" pitchFamily="34" charset="0"/>
                <a:cs typeface="Calibri Light" panose="020F0302020204030204" pitchFamily="34" charset="0"/>
              </a:rPr>
              <a:t>: </a:t>
            </a:r>
            <a:r>
              <a:rPr lang="es-PE" sz="1200" dirty="0" smtClean="0">
                <a:solidFill>
                  <a:schemeClr val="tx1">
                    <a:lumMod val="50000"/>
                    <a:lumOff val="50000"/>
                  </a:schemeClr>
                </a:solidFill>
                <a:latin typeface="Century Gothic" panose="020B0502020202020204" pitchFamily="34" charset="0"/>
                <a:cs typeface="Calibri Light" panose="020F0302020204030204" pitchFamily="34" charset="0"/>
              </a:rPr>
              <a:t>Se numeró la reimportación considerando los gastos de la exportación temporal precedente con </a:t>
            </a:r>
            <a:r>
              <a:rPr lang="es-PE" sz="1200" dirty="0" err="1" smtClean="0">
                <a:solidFill>
                  <a:schemeClr val="tx1">
                    <a:lumMod val="50000"/>
                    <a:lumOff val="50000"/>
                  </a:schemeClr>
                </a:solidFill>
                <a:latin typeface="Century Gothic" panose="020B0502020202020204" pitchFamily="34" charset="0"/>
                <a:cs typeface="Calibri Light" panose="020F0302020204030204" pitchFamily="34" charset="0"/>
              </a:rPr>
              <a:t>incoterm</a:t>
            </a:r>
            <a:r>
              <a:rPr lang="es-PE" sz="1200" dirty="0" smtClean="0">
                <a:solidFill>
                  <a:schemeClr val="tx1">
                    <a:lumMod val="50000"/>
                    <a:lumOff val="50000"/>
                  </a:schemeClr>
                </a:solidFill>
                <a:latin typeface="Century Gothic" panose="020B0502020202020204" pitchFamily="34" charset="0"/>
                <a:cs typeface="Calibri Light" panose="020F0302020204030204" pitchFamily="34" charset="0"/>
              </a:rPr>
              <a:t> DAP como si fuera el valor del seguro, siendo la exportación temporal numerada sin seguro. Aduana notificó solicitando el sustento de la aplicación de seguro de la exportación temporal.</a:t>
            </a:r>
            <a:endParaRPr lang="es-PE" sz="1200" dirty="0">
              <a:solidFill>
                <a:schemeClr val="tx1">
                  <a:lumMod val="50000"/>
                  <a:lumOff val="50000"/>
                </a:schemeClr>
              </a:solidFill>
              <a:latin typeface="Century Gothic" panose="020B0502020202020204" pitchFamily="34" charset="0"/>
              <a:cs typeface="Calibri Light" panose="020F0302020204030204" pitchFamily="34" charset="0"/>
            </a:endParaRPr>
          </a:p>
          <a:p>
            <a:r>
              <a:rPr lang="es-PE" sz="1200" b="1" dirty="0">
                <a:solidFill>
                  <a:schemeClr val="tx1">
                    <a:lumMod val="50000"/>
                    <a:lumOff val="50000"/>
                  </a:schemeClr>
                </a:solidFill>
                <a:latin typeface="Century Gothic" panose="020B0502020202020204" pitchFamily="34" charset="0"/>
                <a:cs typeface="Calibri Light" panose="020F0302020204030204" pitchFamily="34" charset="0"/>
              </a:rPr>
              <a:t>Contingencia</a:t>
            </a:r>
            <a:r>
              <a:rPr lang="es-PE" sz="1200" b="1" dirty="0" smtClean="0">
                <a:solidFill>
                  <a:schemeClr val="tx1">
                    <a:lumMod val="50000"/>
                    <a:lumOff val="50000"/>
                  </a:schemeClr>
                </a:solidFill>
                <a:latin typeface="Century Gothic" panose="020B0502020202020204" pitchFamily="34" charset="0"/>
                <a:cs typeface="Calibri Light" panose="020F0302020204030204" pitchFamily="34" charset="0"/>
              </a:rPr>
              <a:t>: </a:t>
            </a:r>
            <a:r>
              <a:rPr lang="es-PE" sz="1200" dirty="0" smtClean="0">
                <a:solidFill>
                  <a:schemeClr val="tx1">
                    <a:lumMod val="50000"/>
                    <a:lumOff val="50000"/>
                  </a:schemeClr>
                </a:solidFill>
                <a:latin typeface="Century Gothic" panose="020B0502020202020204" pitchFamily="34" charset="0"/>
                <a:cs typeface="Calibri Light" panose="020F0302020204030204" pitchFamily="34" charset="0"/>
              </a:rPr>
              <a:t>Diferencia de derechos de la reimportación dejados de pagar mas el doble de los derechos dejados de pagar. </a:t>
            </a:r>
            <a:endParaRPr lang="es-PE" sz="1200" dirty="0">
              <a:solidFill>
                <a:schemeClr val="tx1">
                  <a:lumMod val="50000"/>
                  <a:lumOff val="50000"/>
                </a:schemeClr>
              </a:solidFill>
              <a:latin typeface="Century Gothic" panose="020B0502020202020204" pitchFamily="34" charset="0"/>
              <a:cs typeface="Calibri Light" panose="020F0302020204030204" pitchFamily="34" charset="0"/>
            </a:endParaRPr>
          </a:p>
          <a:p>
            <a:r>
              <a:rPr lang="es-PE" sz="1200" b="1" dirty="0">
                <a:solidFill>
                  <a:schemeClr val="tx1">
                    <a:lumMod val="50000"/>
                    <a:lumOff val="50000"/>
                  </a:schemeClr>
                </a:solidFill>
                <a:latin typeface="Century Gothic" panose="020B0502020202020204" pitchFamily="34" charset="0"/>
                <a:cs typeface="Calibri Light" panose="020F0302020204030204" pitchFamily="34" charset="0"/>
              </a:rPr>
              <a:t>Medidas correctivas</a:t>
            </a:r>
            <a:r>
              <a:rPr lang="es-PE" sz="1200" dirty="0" smtClean="0">
                <a:solidFill>
                  <a:schemeClr val="tx1">
                    <a:lumMod val="50000"/>
                    <a:lumOff val="50000"/>
                  </a:schemeClr>
                </a:solidFill>
                <a:latin typeface="Century Gothic" panose="020B0502020202020204" pitchFamily="34" charset="0"/>
                <a:cs typeface="Calibri Light" panose="020F0302020204030204" pitchFamily="34" charset="0"/>
              </a:rPr>
              <a:t>: El </a:t>
            </a:r>
            <a:r>
              <a:rPr lang="es-PE" sz="1200" dirty="0" err="1" smtClean="0">
                <a:solidFill>
                  <a:schemeClr val="tx1">
                    <a:lumMod val="50000"/>
                    <a:lumOff val="50000"/>
                  </a:schemeClr>
                </a:solidFill>
                <a:latin typeface="Century Gothic" panose="020B0502020202020204" pitchFamily="34" charset="0"/>
                <a:cs typeface="Calibri Light" panose="020F0302020204030204" pitchFamily="34" charset="0"/>
              </a:rPr>
              <a:t>esc</a:t>
            </a:r>
            <a:r>
              <a:rPr lang="es-PE" sz="1200" dirty="0" smtClean="0">
                <a:solidFill>
                  <a:schemeClr val="tx1">
                    <a:lumMod val="50000"/>
                    <a:lumOff val="50000"/>
                  </a:schemeClr>
                </a:solidFill>
                <a:latin typeface="Century Gothic" panose="020B0502020202020204" pitchFamily="34" charset="0"/>
                <a:cs typeface="Calibri Light" panose="020F0302020204030204" pitchFamily="34" charset="0"/>
              </a:rPr>
              <a:t> debe informar en la contratapa de la reimportación los detalles de la </a:t>
            </a:r>
            <a:r>
              <a:rPr lang="es-PE" sz="1200" dirty="0" err="1" smtClean="0">
                <a:solidFill>
                  <a:schemeClr val="tx1">
                    <a:lumMod val="50000"/>
                    <a:lumOff val="50000"/>
                  </a:schemeClr>
                </a:solidFill>
                <a:latin typeface="Century Gothic" panose="020B0502020202020204" pitchFamily="34" charset="0"/>
                <a:cs typeface="Calibri Light" panose="020F0302020204030204" pitchFamily="34" charset="0"/>
              </a:rPr>
              <a:t>dam</a:t>
            </a:r>
            <a:r>
              <a:rPr lang="es-PE" sz="1200" dirty="0" smtClean="0">
                <a:solidFill>
                  <a:schemeClr val="tx1">
                    <a:lumMod val="50000"/>
                    <a:lumOff val="50000"/>
                  </a:schemeClr>
                </a:solidFill>
                <a:latin typeface="Century Gothic" panose="020B0502020202020204" pitchFamily="34" charset="0"/>
                <a:cs typeface="Calibri Light" panose="020F0302020204030204" pitchFamily="34" charset="0"/>
              </a:rPr>
              <a:t> precedente e indicar si se aplico o no el seguro, con el fin de poder declarar los valores correctos. El área de producción debe realizar el análisis correcto de los documentos precedentes. La SSC debe subir a Críticos la reimportación indicando el valor de la carga, no de la reparación.</a:t>
            </a:r>
            <a:endParaRPr lang="es-PE" sz="1200" dirty="0">
              <a:solidFill>
                <a:schemeClr val="tx1">
                  <a:lumMod val="50000"/>
                  <a:lumOff val="50000"/>
                </a:schemeClr>
              </a:solidFill>
              <a:latin typeface="Century Gothic" panose="020B0502020202020204" pitchFamily="34" charset="0"/>
              <a:cs typeface="Calibri Light" panose="020F0302020204030204" pitchFamily="34" charset="0"/>
            </a:endParaRPr>
          </a:p>
          <a:p>
            <a:r>
              <a:rPr lang="es-PE" sz="1200" b="1" dirty="0">
                <a:solidFill>
                  <a:schemeClr val="tx1">
                    <a:lumMod val="50000"/>
                    <a:lumOff val="50000"/>
                  </a:schemeClr>
                </a:solidFill>
                <a:latin typeface="Century Gothic" panose="020B0502020202020204" pitchFamily="34" charset="0"/>
                <a:cs typeface="Calibri Light" panose="020F0302020204030204" pitchFamily="34" charset="0"/>
              </a:rPr>
              <a:t>Aprendizajes</a:t>
            </a:r>
            <a:r>
              <a:rPr lang="es-PE" sz="1200" b="1" dirty="0" smtClean="0">
                <a:solidFill>
                  <a:schemeClr val="tx1">
                    <a:lumMod val="50000"/>
                    <a:lumOff val="50000"/>
                  </a:schemeClr>
                </a:solidFill>
                <a:latin typeface="Century Gothic" panose="020B0502020202020204" pitchFamily="34" charset="0"/>
                <a:cs typeface="Calibri Light" panose="020F0302020204030204" pitchFamily="34" charset="0"/>
              </a:rPr>
              <a:t>: </a:t>
            </a:r>
            <a:r>
              <a:rPr lang="es-PE" sz="1200" dirty="0" smtClean="0">
                <a:solidFill>
                  <a:schemeClr val="tx1">
                    <a:lumMod val="50000"/>
                    <a:lumOff val="50000"/>
                  </a:schemeClr>
                </a:solidFill>
                <a:latin typeface="Century Gothic" panose="020B0502020202020204" pitchFamily="34" charset="0"/>
                <a:cs typeface="Calibri Light" panose="020F0302020204030204" pitchFamily="34" charset="0"/>
              </a:rPr>
              <a:t>Asegurarse que la información de valores de la </a:t>
            </a:r>
            <a:r>
              <a:rPr lang="es-PE" sz="1200" dirty="0" err="1" smtClean="0">
                <a:solidFill>
                  <a:schemeClr val="tx1">
                    <a:lumMod val="50000"/>
                    <a:lumOff val="50000"/>
                  </a:schemeClr>
                </a:solidFill>
                <a:latin typeface="Century Gothic" panose="020B0502020202020204" pitchFamily="34" charset="0"/>
                <a:cs typeface="Calibri Light" panose="020F0302020204030204" pitchFamily="34" charset="0"/>
              </a:rPr>
              <a:t>dam</a:t>
            </a:r>
            <a:r>
              <a:rPr lang="es-PE" sz="1200" dirty="0" smtClean="0">
                <a:solidFill>
                  <a:schemeClr val="tx1">
                    <a:lumMod val="50000"/>
                    <a:lumOff val="50000"/>
                  </a:schemeClr>
                </a:solidFill>
                <a:latin typeface="Century Gothic" panose="020B0502020202020204" pitchFamily="34" charset="0"/>
                <a:cs typeface="Calibri Light" panose="020F0302020204030204" pitchFamily="34" charset="0"/>
              </a:rPr>
              <a:t> precedente sea debidamente identificable para el área que numera, completando la información en la contratapa al numerar la reimportación.</a:t>
            </a:r>
            <a:endParaRPr lang="es-PE" sz="1200" dirty="0">
              <a:solidFill>
                <a:schemeClr val="tx1">
                  <a:lumMod val="50000"/>
                  <a:lumOff val="50000"/>
                </a:schemeClr>
              </a:solidFill>
              <a:latin typeface="Century Gothic" panose="020B0502020202020204" pitchFamily="34" charset="0"/>
              <a:cs typeface="Calibri Light" panose="020F0302020204030204" pitchFamily="34" charset="0"/>
            </a:endParaRPr>
          </a:p>
        </p:txBody>
      </p:sp>
    </p:spTree>
    <p:extLst>
      <p:ext uri="{BB962C8B-B14F-4D97-AF65-F5344CB8AC3E}">
        <p14:creationId xmlns:p14="http://schemas.microsoft.com/office/powerpoint/2010/main" val="161861011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pic>
        <p:nvPicPr>
          <p:cNvPr id="3" name="Picture 2" descr="A picture containing sky, outdoor, boat, ship&#10;&#10;Description automatically generated">
            <a:extLst>
              <a:ext uri="{FF2B5EF4-FFF2-40B4-BE49-F238E27FC236}">
                <a16:creationId xmlns:a16="http://schemas.microsoft.com/office/drawing/2014/main" id="{9E40DE47-21F5-C24A-A3ED-8807EAD204FA}"/>
              </a:ext>
            </a:extLst>
          </p:cNvPr>
          <p:cNvPicPr>
            <a:picLocks noChangeAspect="1"/>
          </p:cNvPicPr>
          <p:nvPr/>
        </p:nvPicPr>
        <p:blipFill rotWithShape="1">
          <a:blip r:embed="rId3"/>
          <a:srcRect l="9705" t="809" r="49623" b="809"/>
          <a:stretch/>
        </p:blipFill>
        <p:spPr>
          <a:xfrm>
            <a:off x="7175501" y="0"/>
            <a:ext cx="5016498" cy="6858000"/>
          </a:xfrm>
          <a:prstGeom prst="rect">
            <a:avLst/>
          </a:prstGeom>
          <a:ln>
            <a:noFill/>
          </a:ln>
        </p:spPr>
      </p:pic>
      <p:sp>
        <p:nvSpPr>
          <p:cNvPr id="8" name="Google Shape;124;p24">
            <a:extLst>
              <a:ext uri="{FF2B5EF4-FFF2-40B4-BE49-F238E27FC236}">
                <a16:creationId xmlns:a16="http://schemas.microsoft.com/office/drawing/2014/main" id="{60F000E6-FFA3-5646-8781-26340FB448A0}"/>
              </a:ext>
            </a:extLst>
          </p:cNvPr>
          <p:cNvSpPr/>
          <p:nvPr/>
        </p:nvSpPr>
        <p:spPr>
          <a:xfrm rot="5400000">
            <a:off x="6448509" y="1547365"/>
            <a:ext cx="3952068" cy="3988000"/>
          </a:xfrm>
          <a:prstGeom prst="rect">
            <a:avLst/>
          </a:prstGeom>
          <a:solidFill>
            <a:srgbClr val="0C5A9F">
              <a:alpha val="86160"/>
            </a:srgbClr>
          </a:solidFill>
          <a:ln>
            <a:noFill/>
          </a:ln>
        </p:spPr>
        <p:txBody>
          <a:bodyPr spcFirstLastPara="1" wrap="square" lIns="121900" tIns="121900" rIns="121900" bIns="121900" anchor="ctr" anchorCtr="0">
            <a:noAutofit/>
          </a:bodyPr>
          <a:lstStyle/>
          <a:p>
            <a:endParaRPr sz="2400"/>
          </a:p>
        </p:txBody>
      </p:sp>
      <p:sp>
        <p:nvSpPr>
          <p:cNvPr id="9" name="Google Shape;127;p24">
            <a:extLst>
              <a:ext uri="{FF2B5EF4-FFF2-40B4-BE49-F238E27FC236}">
                <a16:creationId xmlns:a16="http://schemas.microsoft.com/office/drawing/2014/main" id="{9C9EB92E-E960-3D4A-A373-CC9BFFB21719}"/>
              </a:ext>
            </a:extLst>
          </p:cNvPr>
          <p:cNvSpPr/>
          <p:nvPr/>
        </p:nvSpPr>
        <p:spPr>
          <a:xfrm rot="-5400000" flipH="1">
            <a:off x="-1734636" y="3299965"/>
            <a:ext cx="3952068" cy="482795"/>
          </a:xfrm>
          <a:prstGeom prst="rect">
            <a:avLst/>
          </a:prstGeom>
          <a:solidFill>
            <a:srgbClr val="FFC807"/>
          </a:solidFill>
          <a:ln>
            <a:noFill/>
          </a:ln>
        </p:spPr>
        <p:txBody>
          <a:bodyPr spcFirstLastPara="1" wrap="square" lIns="121900" tIns="121900" rIns="121900" bIns="121900" anchor="ctr" anchorCtr="0">
            <a:noAutofit/>
          </a:bodyPr>
          <a:lstStyle/>
          <a:p>
            <a:endParaRPr sz="2400"/>
          </a:p>
        </p:txBody>
      </p:sp>
      <p:sp>
        <p:nvSpPr>
          <p:cNvPr id="22" name="Google Shape;219;p28">
            <a:extLst>
              <a:ext uri="{FF2B5EF4-FFF2-40B4-BE49-F238E27FC236}">
                <a16:creationId xmlns:a16="http://schemas.microsoft.com/office/drawing/2014/main" id="{7ADC0CDB-CD20-5648-B749-C03E7604E6A2}"/>
              </a:ext>
            </a:extLst>
          </p:cNvPr>
          <p:cNvSpPr txBox="1">
            <a:spLocks/>
          </p:cNvSpPr>
          <p:nvPr/>
        </p:nvSpPr>
        <p:spPr>
          <a:xfrm>
            <a:off x="1023456" y="1741638"/>
            <a:ext cx="4654342" cy="664875"/>
          </a:xfrm>
          <a:prstGeom prst="rect">
            <a:avLst/>
          </a:prstGeom>
        </p:spPr>
        <p:txBody>
          <a:bodyPr spcFirstLastPara="1" wrap="square" lIns="91425" tIns="91425" rIns="91425" bIns="91425"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sz="3200" b="1" dirty="0" err="1" smtClean="0">
                <a:solidFill>
                  <a:srgbClr val="0C5A9F"/>
                </a:solidFill>
                <a:latin typeface="Century Gothic" panose="020B0502020202020204" pitchFamily="34" charset="0"/>
              </a:rPr>
              <a:t>Isotanques</a:t>
            </a:r>
            <a:r>
              <a:rPr lang="en-US" sz="3200" b="1" dirty="0" smtClean="0">
                <a:solidFill>
                  <a:srgbClr val="0C5A9F"/>
                </a:solidFill>
                <a:latin typeface="Century Gothic" panose="020B0502020202020204" pitchFamily="34" charset="0"/>
              </a:rPr>
              <a:t> SOC </a:t>
            </a:r>
            <a:endParaRPr lang="en-US" sz="3200" b="1" dirty="0">
              <a:solidFill>
                <a:srgbClr val="0C5A9F"/>
              </a:solidFill>
              <a:latin typeface="Century Gothic" panose="020B0502020202020204" pitchFamily="34" charset="0"/>
            </a:endParaRPr>
          </a:p>
        </p:txBody>
      </p:sp>
      <p:pic>
        <p:nvPicPr>
          <p:cNvPr id="12" name="Picture 11" descr="Logo, company name&#10;&#10;Description automatically generated">
            <a:extLst>
              <a:ext uri="{FF2B5EF4-FFF2-40B4-BE49-F238E27FC236}">
                <a16:creationId xmlns:a16="http://schemas.microsoft.com/office/drawing/2014/main" id="{6A0514F6-30BB-424A-9762-116C7AB9E23A}"/>
              </a:ext>
            </a:extLst>
          </p:cNvPr>
          <p:cNvPicPr>
            <a:picLocks noChangeAspect="1"/>
          </p:cNvPicPr>
          <p:nvPr/>
        </p:nvPicPr>
        <p:blipFill>
          <a:blip r:embed="rId4"/>
          <a:stretch>
            <a:fillRect/>
          </a:stretch>
        </p:blipFill>
        <p:spPr>
          <a:xfrm>
            <a:off x="1924724" y="561913"/>
            <a:ext cx="2561099" cy="1204023"/>
          </a:xfrm>
          <a:prstGeom prst="rect">
            <a:avLst/>
          </a:prstGeom>
        </p:spPr>
      </p:pic>
      <p:pic>
        <p:nvPicPr>
          <p:cNvPr id="2" name="Picture 1">
            <a:extLst>
              <a:ext uri="{FF2B5EF4-FFF2-40B4-BE49-F238E27FC236}">
                <a16:creationId xmlns:a16="http://schemas.microsoft.com/office/drawing/2014/main" id="{5F690E54-050E-6049-B595-67E526340307}"/>
              </a:ext>
            </a:extLst>
          </p:cNvPr>
          <p:cNvPicPr>
            <a:picLocks noChangeAspect="1"/>
          </p:cNvPicPr>
          <p:nvPr/>
        </p:nvPicPr>
        <p:blipFill>
          <a:blip r:embed="rId5"/>
          <a:stretch>
            <a:fillRect/>
          </a:stretch>
        </p:blipFill>
        <p:spPr>
          <a:xfrm>
            <a:off x="7544313" y="2662701"/>
            <a:ext cx="1760460" cy="1757322"/>
          </a:xfrm>
          <a:prstGeom prst="rect">
            <a:avLst/>
          </a:prstGeom>
        </p:spPr>
      </p:pic>
      <p:grpSp>
        <p:nvGrpSpPr>
          <p:cNvPr id="10" name="Group 9">
            <a:extLst>
              <a:ext uri="{FF2B5EF4-FFF2-40B4-BE49-F238E27FC236}">
                <a16:creationId xmlns:a16="http://schemas.microsoft.com/office/drawing/2014/main" id="{36C3B553-4F2E-5D4F-84EF-A161EC466955}"/>
              </a:ext>
            </a:extLst>
          </p:cNvPr>
          <p:cNvGrpSpPr/>
          <p:nvPr/>
        </p:nvGrpSpPr>
        <p:grpSpPr>
          <a:xfrm>
            <a:off x="1116218" y="6157974"/>
            <a:ext cx="4579719" cy="502307"/>
            <a:chOff x="7165379" y="5734228"/>
            <a:chExt cx="4579719" cy="502307"/>
          </a:xfrm>
        </p:grpSpPr>
        <p:sp>
          <p:nvSpPr>
            <p:cNvPr id="13" name="object 6">
              <a:extLst>
                <a:ext uri="{FF2B5EF4-FFF2-40B4-BE49-F238E27FC236}">
                  <a16:creationId xmlns:a16="http://schemas.microsoft.com/office/drawing/2014/main" id="{AD3D62B4-F6BC-084B-A965-AAC1A4D6A2B5}"/>
                </a:ext>
              </a:extLst>
            </p:cNvPr>
            <p:cNvSpPr/>
            <p:nvPr/>
          </p:nvSpPr>
          <p:spPr>
            <a:xfrm>
              <a:off x="7165379" y="5738514"/>
              <a:ext cx="4191687" cy="498021"/>
            </a:xfrm>
            <a:prstGeom prst="rect">
              <a:avLst/>
            </a:prstGeom>
            <a:blipFill>
              <a:blip r:embed="rId6" cstate="print"/>
              <a:stretch>
                <a:fillRect/>
              </a:stretch>
            </a:blipFill>
          </p:spPr>
          <p:txBody>
            <a:bodyPr wrap="square" lIns="0" tIns="0" rIns="0" bIns="0" rtlCol="0"/>
            <a:lstStyle/>
            <a:p>
              <a:endParaRPr dirty="0"/>
            </a:p>
          </p:txBody>
        </p:sp>
        <p:pic>
          <p:nvPicPr>
            <p:cNvPr id="14" name="Picture 13" descr="Logo, company name&#10;&#10;Description automatically generated">
              <a:extLst>
                <a:ext uri="{FF2B5EF4-FFF2-40B4-BE49-F238E27FC236}">
                  <a16:creationId xmlns:a16="http://schemas.microsoft.com/office/drawing/2014/main" id="{B1DEEEA0-182E-2D49-B065-9ED706678331}"/>
                </a:ext>
              </a:extLst>
            </p:cNvPr>
            <p:cNvPicPr>
              <a:picLocks noChangeAspect="1"/>
            </p:cNvPicPr>
            <p:nvPr/>
          </p:nvPicPr>
          <p:blipFill>
            <a:blip r:embed="rId7"/>
            <a:stretch>
              <a:fillRect/>
            </a:stretch>
          </p:blipFill>
          <p:spPr>
            <a:xfrm>
              <a:off x="11447435" y="5734228"/>
              <a:ext cx="297663" cy="425003"/>
            </a:xfrm>
            <a:prstGeom prst="rect">
              <a:avLst/>
            </a:prstGeom>
          </p:spPr>
        </p:pic>
      </p:grpSp>
      <p:sp>
        <p:nvSpPr>
          <p:cNvPr id="15" name="Google Shape;206;p30">
            <a:extLst>
              <a:ext uri="{FF2B5EF4-FFF2-40B4-BE49-F238E27FC236}">
                <a16:creationId xmlns:a16="http://schemas.microsoft.com/office/drawing/2014/main" id="{4B0EB29E-735C-4843-8166-D99A8AF5713B}"/>
              </a:ext>
            </a:extLst>
          </p:cNvPr>
          <p:cNvSpPr txBox="1">
            <a:spLocks/>
          </p:cNvSpPr>
          <p:nvPr/>
        </p:nvSpPr>
        <p:spPr>
          <a:xfrm>
            <a:off x="765626" y="2327638"/>
            <a:ext cx="5670093" cy="3830336"/>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PE" sz="1100" b="1" dirty="0">
                <a:solidFill>
                  <a:schemeClr val="tx1">
                    <a:lumMod val="50000"/>
                    <a:lumOff val="50000"/>
                  </a:schemeClr>
                </a:solidFill>
                <a:latin typeface="Century Gothic" panose="020B0502020202020204" pitchFamily="34" charset="0"/>
                <a:cs typeface="Calibri Light" panose="020F0302020204030204" pitchFamily="34" charset="0"/>
              </a:rPr>
              <a:t>OT 15469 - 13271 </a:t>
            </a:r>
            <a:r>
              <a:rPr lang="es-PE" sz="1100" b="1" dirty="0" err="1">
                <a:solidFill>
                  <a:schemeClr val="tx1">
                    <a:lumMod val="50000"/>
                    <a:lumOff val="50000"/>
                  </a:schemeClr>
                </a:solidFill>
                <a:latin typeface="Century Gothic" panose="020B0502020202020204" pitchFamily="34" charset="0"/>
                <a:cs typeface="Calibri Light" panose="020F0302020204030204" pitchFamily="34" charset="0"/>
              </a:rPr>
              <a:t>Quimtia</a:t>
            </a:r>
            <a:endParaRPr lang="es-PE" sz="1100" b="1" dirty="0">
              <a:solidFill>
                <a:schemeClr val="tx1">
                  <a:lumMod val="50000"/>
                  <a:lumOff val="50000"/>
                </a:schemeClr>
              </a:solidFill>
              <a:latin typeface="Century Gothic" panose="020B0502020202020204" pitchFamily="34" charset="0"/>
              <a:cs typeface="Calibri Light" panose="020F0302020204030204" pitchFamily="34" charset="0"/>
            </a:endParaRPr>
          </a:p>
          <a:p>
            <a:r>
              <a:rPr lang="es-PE" sz="1100" b="1" dirty="0" smtClean="0">
                <a:solidFill>
                  <a:schemeClr val="tx1">
                    <a:lumMod val="50000"/>
                    <a:lumOff val="50000"/>
                  </a:schemeClr>
                </a:solidFill>
                <a:latin typeface="Century Gothic" panose="020B0502020202020204" pitchFamily="34" charset="0"/>
                <a:cs typeface="Calibri Light" panose="020F0302020204030204" pitchFamily="34" charset="0"/>
              </a:rPr>
              <a:t>Causa: </a:t>
            </a:r>
            <a:r>
              <a:rPr lang="es-PE" sz="1100" dirty="0" smtClean="0">
                <a:solidFill>
                  <a:schemeClr val="tx1">
                    <a:lumMod val="50000"/>
                    <a:lumOff val="50000"/>
                  </a:schemeClr>
                </a:solidFill>
                <a:latin typeface="Century Gothic" panose="020B0502020202020204" pitchFamily="34" charset="0"/>
                <a:cs typeface="Calibri Light" panose="020F0302020204030204" pitchFamily="34" charset="0"/>
              </a:rPr>
              <a:t>Se numero la reexportación de </a:t>
            </a:r>
            <a:r>
              <a:rPr lang="es-PE" sz="1100" dirty="0" err="1" smtClean="0">
                <a:solidFill>
                  <a:schemeClr val="tx1">
                    <a:lumMod val="50000"/>
                    <a:lumOff val="50000"/>
                  </a:schemeClr>
                </a:solidFill>
                <a:latin typeface="Century Gothic" panose="020B0502020202020204" pitchFamily="34" charset="0"/>
                <a:cs typeface="Calibri Light" panose="020F0302020204030204" pitchFamily="34" charset="0"/>
              </a:rPr>
              <a:t>isotanques</a:t>
            </a:r>
            <a:r>
              <a:rPr lang="es-PE" sz="1100" dirty="0" smtClean="0">
                <a:solidFill>
                  <a:schemeClr val="tx1">
                    <a:lumMod val="50000"/>
                    <a:lumOff val="50000"/>
                  </a:schemeClr>
                </a:solidFill>
                <a:latin typeface="Century Gothic" panose="020B0502020202020204" pitchFamily="34" charset="0"/>
                <a:cs typeface="Calibri Light" panose="020F0302020204030204" pitchFamily="34" charset="0"/>
              </a:rPr>
              <a:t>, en paralelo se realizo un servicio no aduanero que consiste en registrar en la pagina de DPW los </a:t>
            </a:r>
            <a:r>
              <a:rPr lang="es-PE" sz="1100" dirty="0" err="1" smtClean="0">
                <a:solidFill>
                  <a:schemeClr val="tx1">
                    <a:lumMod val="50000"/>
                    <a:lumOff val="50000"/>
                  </a:schemeClr>
                </a:solidFill>
                <a:latin typeface="Century Gothic" panose="020B0502020202020204" pitchFamily="34" charset="0"/>
                <a:cs typeface="Calibri Light" panose="020F0302020204030204" pitchFamily="34" charset="0"/>
              </a:rPr>
              <a:t>isotanques</a:t>
            </a:r>
            <a:r>
              <a:rPr lang="es-PE" sz="1100" dirty="0" smtClean="0">
                <a:solidFill>
                  <a:schemeClr val="tx1">
                    <a:lumMod val="50000"/>
                    <a:lumOff val="50000"/>
                  </a:schemeClr>
                </a:solidFill>
                <a:latin typeface="Century Gothic" panose="020B0502020202020204" pitchFamily="34" charset="0"/>
                <a:cs typeface="Calibri Light" panose="020F0302020204030204" pitchFamily="34" charset="0"/>
              </a:rPr>
              <a:t> de exportación que realiza la línea naviera, donde el cliente no especificó que se trataba de un mismo </a:t>
            </a:r>
            <a:r>
              <a:rPr lang="es-PE" sz="1100" dirty="0" err="1" smtClean="0">
                <a:solidFill>
                  <a:schemeClr val="tx1">
                    <a:lumMod val="50000"/>
                    <a:lumOff val="50000"/>
                  </a:schemeClr>
                </a:solidFill>
                <a:latin typeface="Century Gothic" panose="020B0502020202020204" pitchFamily="34" charset="0"/>
                <a:cs typeface="Calibri Light" panose="020F0302020204030204" pitchFamily="34" charset="0"/>
              </a:rPr>
              <a:t>booking</a:t>
            </a:r>
            <a:r>
              <a:rPr lang="es-PE" sz="1100" dirty="0">
                <a:solidFill>
                  <a:schemeClr val="tx1">
                    <a:lumMod val="50000"/>
                    <a:lumOff val="50000"/>
                  </a:schemeClr>
                </a:solidFill>
                <a:latin typeface="Century Gothic" panose="020B0502020202020204" pitchFamily="34" charset="0"/>
                <a:cs typeface="Calibri Light" panose="020F0302020204030204" pitchFamily="34" charset="0"/>
              </a:rPr>
              <a:t>.</a:t>
            </a:r>
            <a:endParaRPr lang="es-PE" sz="1100" dirty="0" smtClean="0">
              <a:solidFill>
                <a:schemeClr val="tx1">
                  <a:lumMod val="50000"/>
                  <a:lumOff val="50000"/>
                </a:schemeClr>
              </a:solidFill>
              <a:latin typeface="Century Gothic" panose="020B0502020202020204" pitchFamily="34" charset="0"/>
              <a:cs typeface="Calibri Light" panose="020F0302020204030204" pitchFamily="34" charset="0"/>
            </a:endParaRPr>
          </a:p>
          <a:p>
            <a:r>
              <a:rPr lang="es-PE" sz="1100" b="1" dirty="0" smtClean="0">
                <a:solidFill>
                  <a:schemeClr val="tx1">
                    <a:lumMod val="50000"/>
                    <a:lumOff val="50000"/>
                  </a:schemeClr>
                </a:solidFill>
                <a:latin typeface="Century Gothic" panose="020B0502020202020204" pitchFamily="34" charset="0"/>
                <a:cs typeface="Calibri Light" panose="020F0302020204030204" pitchFamily="34" charset="0"/>
              </a:rPr>
              <a:t>Contingencia: </a:t>
            </a:r>
            <a:r>
              <a:rPr lang="es-PE" sz="1100" dirty="0" smtClean="0">
                <a:solidFill>
                  <a:schemeClr val="tx1">
                    <a:lumMod val="50000"/>
                    <a:lumOff val="50000"/>
                  </a:schemeClr>
                </a:solidFill>
                <a:latin typeface="Century Gothic" panose="020B0502020202020204" pitchFamily="34" charset="0"/>
                <a:cs typeface="Calibri Light" panose="020F0302020204030204" pitchFamily="34" charset="0"/>
              </a:rPr>
              <a:t>Los </a:t>
            </a:r>
            <a:r>
              <a:rPr lang="es-PE" sz="1100" dirty="0" err="1" smtClean="0">
                <a:solidFill>
                  <a:schemeClr val="tx1">
                    <a:lumMod val="50000"/>
                    <a:lumOff val="50000"/>
                  </a:schemeClr>
                </a:solidFill>
                <a:latin typeface="Century Gothic" panose="020B0502020202020204" pitchFamily="34" charset="0"/>
                <a:cs typeface="Calibri Light" panose="020F0302020204030204" pitchFamily="34" charset="0"/>
              </a:rPr>
              <a:t>isotanques</a:t>
            </a:r>
            <a:r>
              <a:rPr lang="es-PE" sz="1100" dirty="0" smtClean="0">
                <a:solidFill>
                  <a:schemeClr val="tx1">
                    <a:lumMod val="50000"/>
                    <a:lumOff val="50000"/>
                  </a:schemeClr>
                </a:solidFill>
                <a:latin typeface="Century Gothic" panose="020B0502020202020204" pitchFamily="34" charset="0"/>
                <a:cs typeface="Calibri Light" panose="020F0302020204030204" pitchFamily="34" charset="0"/>
              </a:rPr>
              <a:t> salieron como exportación de la línea naviera, la </a:t>
            </a:r>
            <a:r>
              <a:rPr lang="es-PE" sz="1100" dirty="0" err="1" smtClean="0">
                <a:solidFill>
                  <a:schemeClr val="tx1">
                    <a:lumMod val="50000"/>
                    <a:lumOff val="50000"/>
                  </a:schemeClr>
                </a:solidFill>
                <a:latin typeface="Century Gothic" panose="020B0502020202020204" pitchFamily="34" charset="0"/>
                <a:cs typeface="Calibri Light" panose="020F0302020204030204" pitchFamily="34" charset="0"/>
              </a:rPr>
              <a:t>dam</a:t>
            </a:r>
            <a:r>
              <a:rPr lang="es-PE" sz="1100" dirty="0" smtClean="0">
                <a:solidFill>
                  <a:schemeClr val="tx1">
                    <a:lumMod val="50000"/>
                    <a:lumOff val="50000"/>
                  </a:schemeClr>
                </a:solidFill>
                <a:latin typeface="Century Gothic" panose="020B0502020202020204" pitchFamily="34" charset="0"/>
                <a:cs typeface="Calibri Light" panose="020F0302020204030204" pitchFamily="34" charset="0"/>
              </a:rPr>
              <a:t> de reexportación no pudo ser refrendada porque los </a:t>
            </a:r>
            <a:r>
              <a:rPr lang="es-PE" sz="1100" dirty="0" err="1" smtClean="0">
                <a:solidFill>
                  <a:schemeClr val="tx1">
                    <a:lumMod val="50000"/>
                    <a:lumOff val="50000"/>
                  </a:schemeClr>
                </a:solidFill>
                <a:latin typeface="Century Gothic" panose="020B0502020202020204" pitchFamily="34" charset="0"/>
                <a:cs typeface="Calibri Light" panose="020F0302020204030204" pitchFamily="34" charset="0"/>
              </a:rPr>
              <a:t>isotanques</a:t>
            </a:r>
            <a:r>
              <a:rPr lang="es-PE" sz="1100" dirty="0" smtClean="0">
                <a:solidFill>
                  <a:schemeClr val="tx1">
                    <a:lumMod val="50000"/>
                    <a:lumOff val="50000"/>
                  </a:schemeClr>
                </a:solidFill>
                <a:latin typeface="Century Gothic" panose="020B0502020202020204" pitchFamily="34" charset="0"/>
                <a:cs typeface="Calibri Light" panose="020F0302020204030204" pitchFamily="34" charset="0"/>
              </a:rPr>
              <a:t> ya habían salido del país. Esto ocasiono que se tuviera que legajar la DAM de reexportación, tener que nacionalizar la admisión. Cliente responsabiliza a CLI porque en ambas comunicaciones se encontraba el INH.</a:t>
            </a:r>
          </a:p>
          <a:p>
            <a:r>
              <a:rPr lang="es-PE" sz="1100" b="1" dirty="0" smtClean="0">
                <a:solidFill>
                  <a:schemeClr val="tx1">
                    <a:lumMod val="50000"/>
                    <a:lumOff val="50000"/>
                  </a:schemeClr>
                </a:solidFill>
                <a:latin typeface="Century Gothic" panose="020B0502020202020204" pitchFamily="34" charset="0"/>
                <a:cs typeface="Calibri Light" panose="020F0302020204030204" pitchFamily="34" charset="0"/>
              </a:rPr>
              <a:t>Medidas correctivas:</a:t>
            </a:r>
            <a:r>
              <a:rPr lang="es-PE" sz="1100" b="1" dirty="0">
                <a:solidFill>
                  <a:schemeClr val="tx1">
                    <a:lumMod val="50000"/>
                    <a:lumOff val="50000"/>
                  </a:schemeClr>
                </a:solidFill>
                <a:latin typeface="Century Gothic" panose="020B0502020202020204" pitchFamily="34" charset="0"/>
                <a:cs typeface="Calibri Light" panose="020F0302020204030204" pitchFamily="34" charset="0"/>
              </a:rPr>
              <a:t> </a:t>
            </a:r>
            <a:r>
              <a:rPr lang="es-PE" sz="1100" dirty="0" smtClean="0">
                <a:solidFill>
                  <a:schemeClr val="tx1">
                    <a:lumMod val="50000"/>
                    <a:lumOff val="50000"/>
                  </a:schemeClr>
                </a:solidFill>
                <a:latin typeface="Century Gothic" panose="020B0502020202020204" pitchFamily="34" charset="0"/>
                <a:cs typeface="Calibri Light" panose="020F0302020204030204" pitchFamily="34" charset="0"/>
              </a:rPr>
              <a:t>Es importante que cuando estén copiados en una cadena de correos donde no van a realizar ninguna función alerten a quien los copia que los retire de dicha cadena de correos ya que por estar en copia, los clientes consideran que todos los copiados son responsables cuando sucede algún evento que genera riesgos y sobrecostos.</a:t>
            </a:r>
          </a:p>
          <a:p>
            <a:r>
              <a:rPr lang="es-PE" sz="1100" b="1" dirty="0" smtClean="0">
                <a:solidFill>
                  <a:schemeClr val="tx1">
                    <a:lumMod val="50000"/>
                    <a:lumOff val="50000"/>
                  </a:schemeClr>
                </a:solidFill>
                <a:latin typeface="Century Gothic" panose="020B0502020202020204" pitchFamily="34" charset="0"/>
                <a:cs typeface="Calibri Light" panose="020F0302020204030204" pitchFamily="34" charset="0"/>
              </a:rPr>
              <a:t>Aprendizajes: </a:t>
            </a:r>
            <a:r>
              <a:rPr lang="es-PE" sz="1100" dirty="0" smtClean="0">
                <a:solidFill>
                  <a:schemeClr val="tx1">
                    <a:lumMod val="50000"/>
                    <a:lumOff val="50000"/>
                  </a:schemeClr>
                </a:solidFill>
                <a:latin typeface="Century Gothic" panose="020B0502020202020204" pitchFamily="34" charset="0"/>
                <a:cs typeface="Calibri Light" panose="020F0302020204030204" pitchFamily="34" charset="0"/>
              </a:rPr>
              <a:t>Todo </a:t>
            </a:r>
            <a:r>
              <a:rPr lang="es-PE" sz="1100" dirty="0">
                <a:solidFill>
                  <a:schemeClr val="tx1">
                    <a:lumMod val="50000"/>
                    <a:lumOff val="50000"/>
                  </a:schemeClr>
                </a:solidFill>
                <a:latin typeface="Century Gothic" panose="020B0502020202020204" pitchFamily="34" charset="0"/>
                <a:cs typeface="Calibri Light" panose="020F0302020204030204" pitchFamily="34" charset="0"/>
              </a:rPr>
              <a:t>servicio adicional a las funciones que realiza el ejecutivo y/o INH deben ser previamente comunicados a su SSC con la finalidad de validar si es posible brindar el servicio y en que puede afectar las operaciones regulares.</a:t>
            </a:r>
          </a:p>
          <a:p>
            <a:endParaRPr lang="es-PE" sz="1100" dirty="0">
              <a:solidFill>
                <a:schemeClr val="tx1">
                  <a:lumMod val="50000"/>
                  <a:lumOff val="50000"/>
                </a:schemeClr>
              </a:solidFill>
              <a:latin typeface="Century Gothic" panose="020B0502020202020204" pitchFamily="34" charset="0"/>
              <a:cs typeface="Calibri Light" panose="020F0302020204030204" pitchFamily="34" charset="0"/>
            </a:endParaRPr>
          </a:p>
        </p:txBody>
      </p:sp>
    </p:spTree>
    <p:extLst>
      <p:ext uri="{BB962C8B-B14F-4D97-AF65-F5344CB8AC3E}">
        <p14:creationId xmlns:p14="http://schemas.microsoft.com/office/powerpoint/2010/main" val="28651548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oogle Shape;123;p24">
            <a:extLst>
              <a:ext uri="{FF2B5EF4-FFF2-40B4-BE49-F238E27FC236}">
                <a16:creationId xmlns:a16="http://schemas.microsoft.com/office/drawing/2014/main" id="{63886216-63FE-E34F-BC55-B44BF4147C8A}"/>
              </a:ext>
            </a:extLst>
          </p:cNvPr>
          <p:cNvPicPr preferRelativeResize="0"/>
          <p:nvPr/>
        </p:nvPicPr>
        <p:blipFill rotWithShape="1">
          <a:blip r:embed="rId2">
            <a:alphaModFix/>
          </a:blip>
          <a:srcRect r="47103"/>
          <a:stretch/>
        </p:blipFill>
        <p:spPr>
          <a:xfrm flipH="1">
            <a:off x="6666812" y="-33700"/>
            <a:ext cx="5548937" cy="6925400"/>
          </a:xfrm>
          <a:prstGeom prst="rect">
            <a:avLst/>
          </a:prstGeom>
          <a:noFill/>
          <a:ln>
            <a:noFill/>
          </a:ln>
        </p:spPr>
      </p:pic>
      <p:sp>
        <p:nvSpPr>
          <p:cNvPr id="3" name="Google Shape;218;p28">
            <a:extLst>
              <a:ext uri="{FF2B5EF4-FFF2-40B4-BE49-F238E27FC236}">
                <a16:creationId xmlns:a16="http://schemas.microsoft.com/office/drawing/2014/main" id="{8F0B5C9E-137C-2F46-968C-632C6527C788}"/>
              </a:ext>
            </a:extLst>
          </p:cNvPr>
          <p:cNvSpPr/>
          <p:nvPr/>
        </p:nvSpPr>
        <p:spPr>
          <a:xfrm>
            <a:off x="-90412" y="954831"/>
            <a:ext cx="7158911" cy="1061420"/>
          </a:xfrm>
          <a:prstGeom prst="rect">
            <a:avLst/>
          </a:prstGeom>
          <a:solidFill>
            <a:srgbClr val="FFC807"/>
          </a:solidFill>
          <a:ln w="2857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219;p28">
            <a:extLst>
              <a:ext uri="{FF2B5EF4-FFF2-40B4-BE49-F238E27FC236}">
                <a16:creationId xmlns:a16="http://schemas.microsoft.com/office/drawing/2014/main" id="{0972ECB5-CFA2-A74E-A494-79352DDDECAF}"/>
              </a:ext>
            </a:extLst>
          </p:cNvPr>
          <p:cNvSpPr txBox="1">
            <a:spLocks/>
          </p:cNvSpPr>
          <p:nvPr/>
        </p:nvSpPr>
        <p:spPr>
          <a:xfrm>
            <a:off x="630321" y="1648248"/>
            <a:ext cx="6438178" cy="106142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sz="4000" b="1" dirty="0" err="1" smtClean="0">
                <a:solidFill>
                  <a:srgbClr val="0C5A9F"/>
                </a:solidFill>
                <a:latin typeface="Century Gothic" panose="020B0502020202020204" pitchFamily="34" charset="0"/>
              </a:rPr>
              <a:t>Retiros</a:t>
            </a:r>
            <a:r>
              <a:rPr lang="en-US" sz="4000" b="1" dirty="0" smtClean="0">
                <a:solidFill>
                  <a:srgbClr val="0C5A9F"/>
                </a:solidFill>
                <a:latin typeface="Century Gothic" panose="020B0502020202020204" pitchFamily="34" charset="0"/>
              </a:rPr>
              <a:t> IQBF</a:t>
            </a:r>
            <a:endParaRPr lang="en-US" sz="4000" b="1" dirty="0">
              <a:solidFill>
                <a:srgbClr val="0C5A9F"/>
              </a:solidFill>
              <a:latin typeface="Century Gothic" panose="020B0502020202020204" pitchFamily="34" charset="0"/>
            </a:endParaRPr>
          </a:p>
        </p:txBody>
      </p:sp>
      <p:cxnSp>
        <p:nvCxnSpPr>
          <p:cNvPr id="6" name="Google Shape;221;p28">
            <a:extLst>
              <a:ext uri="{FF2B5EF4-FFF2-40B4-BE49-F238E27FC236}">
                <a16:creationId xmlns:a16="http://schemas.microsoft.com/office/drawing/2014/main" id="{8D8E90BC-78E1-204C-846C-C5BDF1E570AF}"/>
              </a:ext>
            </a:extLst>
          </p:cNvPr>
          <p:cNvCxnSpPr/>
          <p:nvPr/>
        </p:nvCxnSpPr>
        <p:spPr>
          <a:xfrm rot="10800000">
            <a:off x="1052343" y="-33700"/>
            <a:ext cx="0" cy="1336824"/>
          </a:xfrm>
          <a:prstGeom prst="straightConnector1">
            <a:avLst/>
          </a:prstGeom>
          <a:noFill/>
          <a:ln w="28575" cap="flat" cmpd="sng">
            <a:solidFill>
              <a:srgbClr val="0C5A9F"/>
            </a:solidFill>
            <a:prstDash val="solid"/>
            <a:round/>
            <a:headEnd type="none" w="med" len="med"/>
            <a:tailEnd type="none" w="med" len="med"/>
          </a:ln>
        </p:spPr>
      </p:cxnSp>
      <p:grpSp>
        <p:nvGrpSpPr>
          <p:cNvPr id="7" name="Google Shape;222;p28">
            <a:extLst>
              <a:ext uri="{FF2B5EF4-FFF2-40B4-BE49-F238E27FC236}">
                <a16:creationId xmlns:a16="http://schemas.microsoft.com/office/drawing/2014/main" id="{D203BAB0-B525-3140-B917-77725757F8D3}"/>
              </a:ext>
            </a:extLst>
          </p:cNvPr>
          <p:cNvGrpSpPr/>
          <p:nvPr/>
        </p:nvGrpSpPr>
        <p:grpSpPr>
          <a:xfrm>
            <a:off x="1009560" y="1465832"/>
            <a:ext cx="85566" cy="598859"/>
            <a:chOff x="687750" y="1096650"/>
            <a:chExt cx="64500" cy="451421"/>
          </a:xfrm>
          <a:solidFill>
            <a:srgbClr val="0C5A9F"/>
          </a:solidFill>
        </p:grpSpPr>
        <p:sp>
          <p:nvSpPr>
            <p:cNvPr id="8" name="Google Shape;223;p28">
              <a:extLst>
                <a:ext uri="{FF2B5EF4-FFF2-40B4-BE49-F238E27FC236}">
                  <a16:creationId xmlns:a16="http://schemas.microsoft.com/office/drawing/2014/main" id="{9ED366CA-C05C-9149-B0E0-EFA1A6452E7D}"/>
                </a:ext>
              </a:extLst>
            </p:cNvPr>
            <p:cNvSpPr/>
            <p:nvPr/>
          </p:nvSpPr>
          <p:spPr>
            <a:xfrm>
              <a:off x="687750" y="1483571"/>
              <a:ext cx="64500" cy="645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24;p28">
              <a:extLst>
                <a:ext uri="{FF2B5EF4-FFF2-40B4-BE49-F238E27FC236}">
                  <a16:creationId xmlns:a16="http://schemas.microsoft.com/office/drawing/2014/main" id="{291ECD3D-850C-7F4F-9373-D55EAF248A3F}"/>
                </a:ext>
              </a:extLst>
            </p:cNvPr>
            <p:cNvSpPr/>
            <p:nvPr/>
          </p:nvSpPr>
          <p:spPr>
            <a:xfrm>
              <a:off x="687750" y="1290111"/>
              <a:ext cx="64500" cy="645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25;p28">
              <a:extLst>
                <a:ext uri="{FF2B5EF4-FFF2-40B4-BE49-F238E27FC236}">
                  <a16:creationId xmlns:a16="http://schemas.microsoft.com/office/drawing/2014/main" id="{08F4A11B-4C5C-5141-A16D-844219E7A8D7}"/>
                </a:ext>
              </a:extLst>
            </p:cNvPr>
            <p:cNvSpPr/>
            <p:nvPr/>
          </p:nvSpPr>
          <p:spPr>
            <a:xfrm>
              <a:off x="687750" y="1096650"/>
              <a:ext cx="64500" cy="645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5" name="Picture 14">
            <a:extLst>
              <a:ext uri="{FF2B5EF4-FFF2-40B4-BE49-F238E27FC236}">
                <a16:creationId xmlns:a16="http://schemas.microsoft.com/office/drawing/2014/main" id="{46F413E4-A6DA-EB46-B1C7-AF01835CC25F}"/>
              </a:ext>
            </a:extLst>
          </p:cNvPr>
          <p:cNvPicPr>
            <a:picLocks noChangeAspect="1"/>
          </p:cNvPicPr>
          <p:nvPr/>
        </p:nvPicPr>
        <p:blipFill>
          <a:blip r:embed="rId3"/>
          <a:stretch>
            <a:fillRect/>
          </a:stretch>
        </p:blipFill>
        <p:spPr>
          <a:xfrm>
            <a:off x="4592064" y="173287"/>
            <a:ext cx="1710879" cy="739375"/>
          </a:xfrm>
          <a:prstGeom prst="rect">
            <a:avLst/>
          </a:prstGeom>
        </p:spPr>
      </p:pic>
      <p:sp>
        <p:nvSpPr>
          <p:cNvPr id="16" name="Google Shape;206;p30">
            <a:extLst>
              <a:ext uri="{FF2B5EF4-FFF2-40B4-BE49-F238E27FC236}">
                <a16:creationId xmlns:a16="http://schemas.microsoft.com/office/drawing/2014/main" id="{4D064BAD-FF70-A748-9AF3-D17C4ADC243B}"/>
              </a:ext>
            </a:extLst>
          </p:cNvPr>
          <p:cNvSpPr txBox="1">
            <a:spLocks/>
          </p:cNvSpPr>
          <p:nvPr/>
        </p:nvSpPr>
        <p:spPr>
          <a:xfrm>
            <a:off x="280020" y="2527577"/>
            <a:ext cx="6204857" cy="4095292"/>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1200" b="1" dirty="0">
                <a:solidFill>
                  <a:schemeClr val="tx1">
                    <a:lumMod val="50000"/>
                    <a:lumOff val="50000"/>
                  </a:schemeClr>
                </a:solidFill>
                <a:latin typeface="Century Gothic" panose="020B0502020202020204" pitchFamily="34" charset="0"/>
                <a:cs typeface="Calibri Light" panose="020F0302020204030204" pitchFamily="34" charset="0"/>
              </a:rPr>
              <a:t>OT 13113 Brenntag</a:t>
            </a:r>
          </a:p>
          <a:p>
            <a:r>
              <a:rPr lang="es-PE" sz="1200" b="1" dirty="0" smtClean="0">
                <a:solidFill>
                  <a:schemeClr val="tx1">
                    <a:lumMod val="50000"/>
                    <a:lumOff val="50000"/>
                  </a:schemeClr>
                </a:solidFill>
                <a:latin typeface="Century Gothic" panose="020B0502020202020204" pitchFamily="34" charset="0"/>
                <a:cs typeface="Calibri Light" panose="020F0302020204030204" pitchFamily="34" charset="0"/>
              </a:rPr>
              <a:t>Causa: </a:t>
            </a:r>
            <a:r>
              <a:rPr lang="es-PE" sz="1200" dirty="0" smtClean="0">
                <a:solidFill>
                  <a:schemeClr val="tx1">
                    <a:lumMod val="50000"/>
                    <a:lumOff val="50000"/>
                  </a:schemeClr>
                </a:solidFill>
                <a:latin typeface="Century Gothic" panose="020B0502020202020204" pitchFamily="34" charset="0"/>
                <a:cs typeface="Calibri Light" panose="020F0302020204030204" pitchFamily="34" charset="0"/>
              </a:rPr>
              <a:t>Se solicito instrucción de retiro sin indicar que eran carga IQBF el cual requiere de unidades de transporte con autorización para carga IQBF, las unidades fueron descargas en el almacén del cliente como carga general, para este tipo de traslado es necesario contar previamente con las GRE donde se indique la empresa de transporte debidamente autorizada, esta información y documentación el cliente debe declarar ante </a:t>
            </a:r>
            <a:r>
              <a:rPr lang="es-PE" sz="1200" dirty="0" err="1" smtClean="0">
                <a:solidFill>
                  <a:schemeClr val="tx1">
                    <a:lumMod val="50000"/>
                    <a:lumOff val="50000"/>
                  </a:schemeClr>
                </a:solidFill>
                <a:latin typeface="Century Gothic" panose="020B0502020202020204" pitchFamily="34" charset="0"/>
                <a:cs typeface="Calibri Light" panose="020F0302020204030204" pitchFamily="34" charset="0"/>
              </a:rPr>
              <a:t>Sunat</a:t>
            </a:r>
            <a:r>
              <a:rPr lang="es-PE" sz="1200" dirty="0" smtClean="0">
                <a:solidFill>
                  <a:schemeClr val="tx1">
                    <a:lumMod val="50000"/>
                    <a:lumOff val="50000"/>
                  </a:schemeClr>
                </a:solidFill>
                <a:latin typeface="Century Gothic" panose="020B0502020202020204" pitchFamily="34" charset="0"/>
                <a:cs typeface="Calibri Light" panose="020F0302020204030204" pitchFamily="34" charset="0"/>
              </a:rPr>
              <a:t> sustentando el proceso de carga IQBF.</a:t>
            </a:r>
            <a:endParaRPr lang="es-PE" sz="1200" dirty="0">
              <a:solidFill>
                <a:schemeClr val="tx1">
                  <a:lumMod val="50000"/>
                  <a:lumOff val="50000"/>
                </a:schemeClr>
              </a:solidFill>
              <a:latin typeface="Century Gothic" panose="020B0502020202020204" pitchFamily="34" charset="0"/>
              <a:cs typeface="Calibri Light" panose="020F0302020204030204" pitchFamily="34" charset="0"/>
            </a:endParaRPr>
          </a:p>
          <a:p>
            <a:r>
              <a:rPr lang="es-PE" sz="1200" b="1" dirty="0">
                <a:solidFill>
                  <a:schemeClr val="tx1">
                    <a:lumMod val="50000"/>
                    <a:lumOff val="50000"/>
                  </a:schemeClr>
                </a:solidFill>
                <a:latin typeface="Century Gothic" panose="020B0502020202020204" pitchFamily="34" charset="0"/>
                <a:cs typeface="Calibri Light" panose="020F0302020204030204" pitchFamily="34" charset="0"/>
              </a:rPr>
              <a:t>Contingencia</a:t>
            </a:r>
            <a:r>
              <a:rPr lang="es-PE" sz="1200" dirty="0" smtClean="0">
                <a:solidFill>
                  <a:schemeClr val="tx1">
                    <a:lumMod val="50000"/>
                    <a:lumOff val="50000"/>
                  </a:schemeClr>
                </a:solidFill>
                <a:latin typeface="Century Gothic" panose="020B0502020202020204" pitchFamily="34" charset="0"/>
                <a:cs typeface="Calibri Light" panose="020F0302020204030204" pitchFamily="34" charset="0"/>
              </a:rPr>
              <a:t>: Riesgo de decomiso de carga y multa por </a:t>
            </a:r>
            <a:r>
              <a:rPr lang="es-PE" sz="1200" dirty="0" err="1" smtClean="0">
                <a:solidFill>
                  <a:schemeClr val="tx1">
                    <a:lumMod val="50000"/>
                    <a:lumOff val="50000"/>
                  </a:schemeClr>
                </a:solidFill>
                <a:latin typeface="Century Gothic" panose="020B0502020202020204" pitchFamily="34" charset="0"/>
                <a:cs typeface="Calibri Light" panose="020F0302020204030204" pitchFamily="34" charset="0"/>
              </a:rPr>
              <a:t>Sunat</a:t>
            </a:r>
            <a:r>
              <a:rPr lang="es-PE" sz="1200" dirty="0" smtClean="0">
                <a:solidFill>
                  <a:schemeClr val="tx1">
                    <a:lumMod val="50000"/>
                    <a:lumOff val="50000"/>
                  </a:schemeClr>
                </a:solidFill>
                <a:latin typeface="Century Gothic" panose="020B0502020202020204" pitchFamily="34" charset="0"/>
                <a:cs typeface="Calibri Light" panose="020F0302020204030204" pitchFamily="34" charset="0"/>
              </a:rPr>
              <a:t>.</a:t>
            </a:r>
            <a:endParaRPr lang="es-PE" sz="1200" dirty="0">
              <a:solidFill>
                <a:schemeClr val="tx1">
                  <a:lumMod val="50000"/>
                  <a:lumOff val="50000"/>
                </a:schemeClr>
              </a:solidFill>
              <a:latin typeface="Century Gothic" panose="020B0502020202020204" pitchFamily="34" charset="0"/>
              <a:cs typeface="Calibri Light" panose="020F0302020204030204" pitchFamily="34" charset="0"/>
            </a:endParaRPr>
          </a:p>
          <a:p>
            <a:r>
              <a:rPr lang="es-PE" sz="1200" b="1" dirty="0" smtClean="0">
                <a:solidFill>
                  <a:schemeClr val="tx1">
                    <a:lumMod val="50000"/>
                    <a:lumOff val="50000"/>
                  </a:schemeClr>
                </a:solidFill>
                <a:latin typeface="Century Gothic" panose="020B0502020202020204" pitchFamily="34" charset="0"/>
                <a:cs typeface="Calibri Light" panose="020F0302020204030204" pitchFamily="34" charset="0"/>
              </a:rPr>
              <a:t>Medidas correctivas: </a:t>
            </a:r>
            <a:r>
              <a:rPr lang="es-PE" sz="1200" dirty="0" smtClean="0">
                <a:solidFill>
                  <a:schemeClr val="tx1">
                    <a:lumMod val="50000"/>
                    <a:lumOff val="50000"/>
                  </a:schemeClr>
                </a:solidFill>
                <a:latin typeface="Century Gothic" panose="020B0502020202020204" pitchFamily="34" charset="0"/>
                <a:cs typeface="Calibri Light" panose="020F0302020204030204" pitchFamily="34" charset="0"/>
              </a:rPr>
              <a:t>Toda instrucción de retiro debe contar previamente con la GRE del importador con los datos de las unidades de transporte autorizada, se debe indicar en la instrucción de retiro que es carga IQBF, si fuera el caso de ser IMO/IQBF es obligatorio asegurarse que dicha información sea </a:t>
            </a:r>
            <a:r>
              <a:rPr lang="es-PE" sz="1200" dirty="0" err="1" smtClean="0">
                <a:solidFill>
                  <a:schemeClr val="tx1">
                    <a:lumMod val="50000"/>
                    <a:lumOff val="50000"/>
                  </a:schemeClr>
                </a:solidFill>
                <a:latin typeface="Century Gothic" panose="020B0502020202020204" pitchFamily="34" charset="0"/>
                <a:cs typeface="Calibri Light" panose="020F0302020204030204" pitchFamily="34" charset="0"/>
              </a:rPr>
              <a:t>recepcionada</a:t>
            </a:r>
            <a:r>
              <a:rPr lang="es-PE" sz="1200" dirty="0" smtClean="0">
                <a:solidFill>
                  <a:schemeClr val="tx1">
                    <a:lumMod val="50000"/>
                    <a:lumOff val="50000"/>
                  </a:schemeClr>
                </a:solidFill>
                <a:latin typeface="Century Gothic" panose="020B0502020202020204" pitchFamily="34" charset="0"/>
                <a:cs typeface="Calibri Light" panose="020F0302020204030204" pitchFamily="34" charset="0"/>
              </a:rPr>
              <a:t> por el área de transporte.</a:t>
            </a:r>
          </a:p>
          <a:p>
            <a:r>
              <a:rPr lang="es-PE" sz="1200" b="1" dirty="0" smtClean="0">
                <a:solidFill>
                  <a:schemeClr val="tx1">
                    <a:lumMod val="50000"/>
                    <a:lumOff val="50000"/>
                  </a:schemeClr>
                </a:solidFill>
                <a:latin typeface="Century Gothic" panose="020B0502020202020204" pitchFamily="34" charset="0"/>
                <a:cs typeface="Calibri Light" panose="020F0302020204030204" pitchFamily="34" charset="0"/>
              </a:rPr>
              <a:t>Aprendizajes: </a:t>
            </a:r>
            <a:r>
              <a:rPr lang="es-PE" sz="1200" dirty="0" smtClean="0">
                <a:solidFill>
                  <a:schemeClr val="tx1">
                    <a:lumMod val="50000"/>
                    <a:lumOff val="50000"/>
                  </a:schemeClr>
                </a:solidFill>
                <a:latin typeface="Century Gothic" panose="020B0502020202020204" pitchFamily="34" charset="0"/>
                <a:cs typeface="Calibri Light" panose="020F0302020204030204" pitchFamily="34" charset="0"/>
              </a:rPr>
              <a:t>Leer toda la información que el área legal o que en las capacitaciones se les brinda así no sea una operación regular ya que en ellas se brinda información importante que de ser </a:t>
            </a:r>
            <a:r>
              <a:rPr lang="es-PE" sz="1200" dirty="0" err="1" smtClean="0">
                <a:solidFill>
                  <a:schemeClr val="tx1">
                    <a:lumMod val="50000"/>
                    <a:lumOff val="50000"/>
                  </a:schemeClr>
                </a:solidFill>
                <a:latin typeface="Century Gothic" panose="020B0502020202020204" pitchFamily="34" charset="0"/>
                <a:cs typeface="Calibri Light" panose="020F0302020204030204" pitchFamily="34" charset="0"/>
              </a:rPr>
              <a:t>recepcionada</a:t>
            </a:r>
            <a:r>
              <a:rPr lang="es-PE" sz="1200" dirty="0" smtClean="0">
                <a:solidFill>
                  <a:schemeClr val="tx1">
                    <a:lumMod val="50000"/>
                    <a:lumOff val="50000"/>
                  </a:schemeClr>
                </a:solidFill>
                <a:latin typeface="Century Gothic" panose="020B0502020202020204" pitchFamily="34" charset="0"/>
                <a:cs typeface="Calibri Light" panose="020F0302020204030204" pitchFamily="34" charset="0"/>
              </a:rPr>
              <a:t> debidamente evitaría estos riesgos por desconocimiento, de una información brindada a todo el personal.</a:t>
            </a:r>
            <a:endParaRPr lang="es-PE" sz="1200" dirty="0">
              <a:solidFill>
                <a:schemeClr val="tx1">
                  <a:lumMod val="50000"/>
                  <a:lumOff val="50000"/>
                </a:schemeClr>
              </a:solidFill>
              <a:latin typeface="Century Gothic" panose="020B0502020202020204" pitchFamily="34" charset="0"/>
              <a:cs typeface="Calibri Light" panose="020F0302020204030204" pitchFamily="34" charset="0"/>
            </a:endParaRPr>
          </a:p>
        </p:txBody>
      </p:sp>
    </p:spTree>
    <p:extLst>
      <p:ext uri="{BB962C8B-B14F-4D97-AF65-F5344CB8AC3E}">
        <p14:creationId xmlns:p14="http://schemas.microsoft.com/office/powerpoint/2010/main" val="40874601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pic>
        <p:nvPicPr>
          <p:cNvPr id="3" name="Picture 2" descr="A picture containing sky, outdoor, boat, ship&#10;&#10;Description automatically generated">
            <a:extLst>
              <a:ext uri="{FF2B5EF4-FFF2-40B4-BE49-F238E27FC236}">
                <a16:creationId xmlns:a16="http://schemas.microsoft.com/office/drawing/2014/main" id="{9E40DE47-21F5-C24A-A3ED-8807EAD204FA}"/>
              </a:ext>
            </a:extLst>
          </p:cNvPr>
          <p:cNvPicPr>
            <a:picLocks noChangeAspect="1"/>
          </p:cNvPicPr>
          <p:nvPr/>
        </p:nvPicPr>
        <p:blipFill rotWithShape="1">
          <a:blip r:embed="rId3"/>
          <a:srcRect l="9705" t="809" r="49623" b="809"/>
          <a:stretch/>
        </p:blipFill>
        <p:spPr>
          <a:xfrm>
            <a:off x="7175501" y="0"/>
            <a:ext cx="5016498" cy="6858000"/>
          </a:xfrm>
          <a:prstGeom prst="rect">
            <a:avLst/>
          </a:prstGeom>
          <a:ln>
            <a:noFill/>
          </a:ln>
        </p:spPr>
      </p:pic>
      <p:sp>
        <p:nvSpPr>
          <p:cNvPr id="8" name="Google Shape;124;p24">
            <a:extLst>
              <a:ext uri="{FF2B5EF4-FFF2-40B4-BE49-F238E27FC236}">
                <a16:creationId xmlns:a16="http://schemas.microsoft.com/office/drawing/2014/main" id="{60F000E6-FFA3-5646-8781-26340FB448A0}"/>
              </a:ext>
            </a:extLst>
          </p:cNvPr>
          <p:cNvSpPr/>
          <p:nvPr/>
        </p:nvSpPr>
        <p:spPr>
          <a:xfrm rot="5400000">
            <a:off x="6448509" y="1547365"/>
            <a:ext cx="3952068" cy="3988000"/>
          </a:xfrm>
          <a:prstGeom prst="rect">
            <a:avLst/>
          </a:prstGeom>
          <a:solidFill>
            <a:srgbClr val="0C5A9F">
              <a:alpha val="86160"/>
            </a:srgbClr>
          </a:solidFill>
          <a:ln>
            <a:noFill/>
          </a:ln>
        </p:spPr>
        <p:txBody>
          <a:bodyPr spcFirstLastPara="1" wrap="square" lIns="121900" tIns="121900" rIns="121900" bIns="121900" anchor="ctr" anchorCtr="0">
            <a:noAutofit/>
          </a:bodyPr>
          <a:lstStyle/>
          <a:p>
            <a:endParaRPr sz="2400"/>
          </a:p>
        </p:txBody>
      </p:sp>
      <p:sp>
        <p:nvSpPr>
          <p:cNvPr id="9" name="Google Shape;127;p24">
            <a:extLst>
              <a:ext uri="{FF2B5EF4-FFF2-40B4-BE49-F238E27FC236}">
                <a16:creationId xmlns:a16="http://schemas.microsoft.com/office/drawing/2014/main" id="{9C9EB92E-E960-3D4A-A373-CC9BFFB21719}"/>
              </a:ext>
            </a:extLst>
          </p:cNvPr>
          <p:cNvSpPr/>
          <p:nvPr/>
        </p:nvSpPr>
        <p:spPr>
          <a:xfrm rot="-5400000" flipH="1">
            <a:off x="-1734636" y="3299965"/>
            <a:ext cx="3952068" cy="482795"/>
          </a:xfrm>
          <a:prstGeom prst="rect">
            <a:avLst/>
          </a:prstGeom>
          <a:solidFill>
            <a:srgbClr val="FFC807"/>
          </a:solidFill>
          <a:ln>
            <a:noFill/>
          </a:ln>
        </p:spPr>
        <p:txBody>
          <a:bodyPr spcFirstLastPara="1" wrap="square" lIns="121900" tIns="121900" rIns="121900" bIns="121900" anchor="ctr" anchorCtr="0">
            <a:noAutofit/>
          </a:bodyPr>
          <a:lstStyle/>
          <a:p>
            <a:endParaRPr sz="2400"/>
          </a:p>
        </p:txBody>
      </p:sp>
      <p:sp>
        <p:nvSpPr>
          <p:cNvPr id="22" name="Google Shape;219;p28">
            <a:extLst>
              <a:ext uri="{FF2B5EF4-FFF2-40B4-BE49-F238E27FC236}">
                <a16:creationId xmlns:a16="http://schemas.microsoft.com/office/drawing/2014/main" id="{7ADC0CDB-CD20-5648-B749-C03E7604E6A2}"/>
              </a:ext>
            </a:extLst>
          </p:cNvPr>
          <p:cNvSpPr txBox="1">
            <a:spLocks/>
          </p:cNvSpPr>
          <p:nvPr/>
        </p:nvSpPr>
        <p:spPr>
          <a:xfrm>
            <a:off x="1116218" y="1277554"/>
            <a:ext cx="4654342" cy="664875"/>
          </a:xfrm>
          <a:prstGeom prst="rect">
            <a:avLst/>
          </a:prstGeom>
        </p:spPr>
        <p:txBody>
          <a:bodyPr spcFirstLastPara="1" wrap="square" lIns="91425" tIns="91425" rIns="91425" bIns="91425"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sz="3200" b="1" dirty="0" smtClean="0">
                <a:solidFill>
                  <a:srgbClr val="0C5A9F"/>
                </a:solidFill>
                <a:latin typeface="Century Gothic" panose="020B0502020202020204" pitchFamily="34" charset="0"/>
              </a:rPr>
              <a:t>P.A. </a:t>
            </a:r>
            <a:r>
              <a:rPr lang="en-US" sz="3200" b="1" dirty="0" err="1" smtClean="0">
                <a:solidFill>
                  <a:srgbClr val="0C5A9F"/>
                </a:solidFill>
                <a:latin typeface="Century Gothic" panose="020B0502020202020204" pitchFamily="34" charset="0"/>
              </a:rPr>
              <a:t>Fertilizantes</a:t>
            </a:r>
            <a:endParaRPr lang="en-US" sz="3200" b="1" dirty="0">
              <a:solidFill>
                <a:srgbClr val="0C5A9F"/>
              </a:solidFill>
              <a:latin typeface="Century Gothic" panose="020B0502020202020204" pitchFamily="34" charset="0"/>
            </a:endParaRPr>
          </a:p>
        </p:txBody>
      </p:sp>
      <p:pic>
        <p:nvPicPr>
          <p:cNvPr id="12" name="Picture 11" descr="Logo, company name&#10;&#10;Description automatically generated">
            <a:extLst>
              <a:ext uri="{FF2B5EF4-FFF2-40B4-BE49-F238E27FC236}">
                <a16:creationId xmlns:a16="http://schemas.microsoft.com/office/drawing/2014/main" id="{6A0514F6-30BB-424A-9762-116C7AB9E23A}"/>
              </a:ext>
            </a:extLst>
          </p:cNvPr>
          <p:cNvPicPr>
            <a:picLocks noChangeAspect="1"/>
          </p:cNvPicPr>
          <p:nvPr/>
        </p:nvPicPr>
        <p:blipFill>
          <a:blip r:embed="rId4"/>
          <a:stretch>
            <a:fillRect/>
          </a:stretch>
        </p:blipFill>
        <p:spPr>
          <a:xfrm>
            <a:off x="1924724" y="196153"/>
            <a:ext cx="2561099" cy="1204023"/>
          </a:xfrm>
          <a:prstGeom prst="rect">
            <a:avLst/>
          </a:prstGeom>
        </p:spPr>
      </p:pic>
      <p:pic>
        <p:nvPicPr>
          <p:cNvPr id="2" name="Picture 1">
            <a:extLst>
              <a:ext uri="{FF2B5EF4-FFF2-40B4-BE49-F238E27FC236}">
                <a16:creationId xmlns:a16="http://schemas.microsoft.com/office/drawing/2014/main" id="{5F690E54-050E-6049-B595-67E526340307}"/>
              </a:ext>
            </a:extLst>
          </p:cNvPr>
          <p:cNvPicPr>
            <a:picLocks noChangeAspect="1"/>
          </p:cNvPicPr>
          <p:nvPr/>
        </p:nvPicPr>
        <p:blipFill>
          <a:blip r:embed="rId5"/>
          <a:stretch>
            <a:fillRect/>
          </a:stretch>
        </p:blipFill>
        <p:spPr>
          <a:xfrm>
            <a:off x="7544313" y="2662701"/>
            <a:ext cx="1760460" cy="1757322"/>
          </a:xfrm>
          <a:prstGeom prst="rect">
            <a:avLst/>
          </a:prstGeom>
        </p:spPr>
      </p:pic>
      <p:grpSp>
        <p:nvGrpSpPr>
          <p:cNvPr id="10" name="Group 9">
            <a:extLst>
              <a:ext uri="{FF2B5EF4-FFF2-40B4-BE49-F238E27FC236}">
                <a16:creationId xmlns:a16="http://schemas.microsoft.com/office/drawing/2014/main" id="{36C3B553-4F2E-5D4F-84EF-A161EC466955}"/>
              </a:ext>
            </a:extLst>
          </p:cNvPr>
          <p:cNvGrpSpPr/>
          <p:nvPr/>
        </p:nvGrpSpPr>
        <p:grpSpPr>
          <a:xfrm>
            <a:off x="1116218" y="6157974"/>
            <a:ext cx="4579719" cy="502307"/>
            <a:chOff x="7165379" y="5734228"/>
            <a:chExt cx="4579719" cy="502307"/>
          </a:xfrm>
        </p:grpSpPr>
        <p:sp>
          <p:nvSpPr>
            <p:cNvPr id="13" name="object 6">
              <a:extLst>
                <a:ext uri="{FF2B5EF4-FFF2-40B4-BE49-F238E27FC236}">
                  <a16:creationId xmlns:a16="http://schemas.microsoft.com/office/drawing/2014/main" id="{AD3D62B4-F6BC-084B-A965-AAC1A4D6A2B5}"/>
                </a:ext>
              </a:extLst>
            </p:cNvPr>
            <p:cNvSpPr/>
            <p:nvPr/>
          </p:nvSpPr>
          <p:spPr>
            <a:xfrm>
              <a:off x="7165379" y="5738514"/>
              <a:ext cx="4191687" cy="498021"/>
            </a:xfrm>
            <a:prstGeom prst="rect">
              <a:avLst/>
            </a:prstGeom>
            <a:blipFill>
              <a:blip r:embed="rId6" cstate="print"/>
              <a:stretch>
                <a:fillRect/>
              </a:stretch>
            </a:blipFill>
          </p:spPr>
          <p:txBody>
            <a:bodyPr wrap="square" lIns="0" tIns="0" rIns="0" bIns="0" rtlCol="0"/>
            <a:lstStyle/>
            <a:p>
              <a:endParaRPr dirty="0"/>
            </a:p>
          </p:txBody>
        </p:sp>
        <p:pic>
          <p:nvPicPr>
            <p:cNvPr id="14" name="Picture 13" descr="Logo, company name&#10;&#10;Description automatically generated">
              <a:extLst>
                <a:ext uri="{FF2B5EF4-FFF2-40B4-BE49-F238E27FC236}">
                  <a16:creationId xmlns:a16="http://schemas.microsoft.com/office/drawing/2014/main" id="{B1DEEEA0-182E-2D49-B065-9ED706678331}"/>
                </a:ext>
              </a:extLst>
            </p:cNvPr>
            <p:cNvPicPr>
              <a:picLocks noChangeAspect="1"/>
            </p:cNvPicPr>
            <p:nvPr/>
          </p:nvPicPr>
          <p:blipFill>
            <a:blip r:embed="rId7"/>
            <a:stretch>
              <a:fillRect/>
            </a:stretch>
          </p:blipFill>
          <p:spPr>
            <a:xfrm>
              <a:off x="11447435" y="5734228"/>
              <a:ext cx="297663" cy="425003"/>
            </a:xfrm>
            <a:prstGeom prst="rect">
              <a:avLst/>
            </a:prstGeom>
          </p:spPr>
        </p:pic>
      </p:grpSp>
      <p:sp>
        <p:nvSpPr>
          <p:cNvPr id="15" name="Google Shape;206;p30">
            <a:extLst>
              <a:ext uri="{FF2B5EF4-FFF2-40B4-BE49-F238E27FC236}">
                <a16:creationId xmlns:a16="http://schemas.microsoft.com/office/drawing/2014/main" id="{4B0EB29E-735C-4843-8166-D99A8AF5713B}"/>
              </a:ext>
            </a:extLst>
          </p:cNvPr>
          <p:cNvSpPr txBox="1">
            <a:spLocks/>
          </p:cNvSpPr>
          <p:nvPr/>
        </p:nvSpPr>
        <p:spPr>
          <a:xfrm>
            <a:off x="482796" y="1794073"/>
            <a:ext cx="5761250" cy="4050393"/>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PE" sz="1200" b="1" dirty="0">
                <a:solidFill>
                  <a:schemeClr val="tx1">
                    <a:lumMod val="50000"/>
                    <a:lumOff val="50000"/>
                  </a:schemeClr>
                </a:solidFill>
                <a:latin typeface="Century Gothic" panose="020B0502020202020204" pitchFamily="34" charset="0"/>
                <a:cs typeface="Calibri Light" panose="020F0302020204030204" pitchFamily="34" charset="0"/>
              </a:rPr>
              <a:t>OT 12231 </a:t>
            </a:r>
            <a:r>
              <a:rPr lang="es-PE" sz="1200" b="1" dirty="0" err="1">
                <a:solidFill>
                  <a:schemeClr val="tx1">
                    <a:lumMod val="50000"/>
                    <a:lumOff val="50000"/>
                  </a:schemeClr>
                </a:solidFill>
                <a:latin typeface="Century Gothic" panose="020B0502020202020204" pitchFamily="34" charset="0"/>
                <a:cs typeface="Calibri Light" panose="020F0302020204030204" pitchFamily="34" charset="0"/>
              </a:rPr>
              <a:t>Inka</a:t>
            </a:r>
            <a:r>
              <a:rPr lang="es-PE" sz="1200" b="1" dirty="0">
                <a:solidFill>
                  <a:schemeClr val="tx1">
                    <a:lumMod val="50000"/>
                    <a:lumOff val="50000"/>
                  </a:schemeClr>
                </a:solidFill>
                <a:latin typeface="Century Gothic" panose="020B0502020202020204" pitchFamily="34" charset="0"/>
                <a:cs typeface="Calibri Light" panose="020F0302020204030204" pitchFamily="34" charset="0"/>
              </a:rPr>
              <a:t> </a:t>
            </a:r>
            <a:r>
              <a:rPr lang="es-PE" sz="1200" b="1" dirty="0" err="1" smtClean="0">
                <a:solidFill>
                  <a:schemeClr val="tx1">
                    <a:lumMod val="50000"/>
                    <a:lumOff val="50000"/>
                  </a:schemeClr>
                </a:solidFill>
                <a:latin typeface="Century Gothic" panose="020B0502020202020204" pitchFamily="34" charset="0"/>
                <a:cs typeface="Calibri Light" panose="020F0302020204030204" pitchFamily="34" charset="0"/>
              </a:rPr>
              <a:t>Agri</a:t>
            </a:r>
            <a:r>
              <a:rPr lang="es-PE" sz="1200" b="1" dirty="0" smtClean="0">
                <a:solidFill>
                  <a:schemeClr val="tx1">
                    <a:lumMod val="50000"/>
                    <a:lumOff val="50000"/>
                  </a:schemeClr>
                </a:solidFill>
                <a:latin typeface="Century Gothic" panose="020B0502020202020204" pitchFamily="34" charset="0"/>
                <a:cs typeface="Calibri Light" panose="020F0302020204030204" pitchFamily="34" charset="0"/>
              </a:rPr>
              <a:t> – 12x40’ + 02x20’</a:t>
            </a:r>
            <a:endParaRPr lang="es-PE" sz="1200" b="1" dirty="0">
              <a:solidFill>
                <a:schemeClr val="tx1">
                  <a:lumMod val="50000"/>
                  <a:lumOff val="50000"/>
                </a:schemeClr>
              </a:solidFill>
              <a:latin typeface="Century Gothic" panose="020B0502020202020204" pitchFamily="34" charset="0"/>
              <a:cs typeface="Calibri Light" panose="020F0302020204030204" pitchFamily="34" charset="0"/>
            </a:endParaRPr>
          </a:p>
          <a:p>
            <a:r>
              <a:rPr lang="es-PE" sz="1200" b="1" dirty="0" smtClean="0">
                <a:solidFill>
                  <a:schemeClr val="tx1">
                    <a:lumMod val="50000"/>
                    <a:lumOff val="50000"/>
                  </a:schemeClr>
                </a:solidFill>
                <a:latin typeface="Century Gothic" panose="020B0502020202020204" pitchFamily="34" charset="0"/>
                <a:cs typeface="Calibri Light" panose="020F0302020204030204" pitchFamily="34" charset="0"/>
              </a:rPr>
              <a:t>Causa: </a:t>
            </a:r>
            <a:r>
              <a:rPr lang="es-PE" sz="1200" dirty="0" smtClean="0">
                <a:solidFill>
                  <a:schemeClr val="tx1">
                    <a:lumMod val="50000"/>
                    <a:lumOff val="50000"/>
                  </a:schemeClr>
                </a:solidFill>
                <a:latin typeface="Century Gothic" panose="020B0502020202020204" pitchFamily="34" charset="0"/>
                <a:cs typeface="Calibri Light" panose="020F0302020204030204" pitchFamily="34" charset="0"/>
              </a:rPr>
              <a:t>Se numero fertilizantes que según el cliente estaban exonerados del IGV pero que CLI numero sin la exoneración por no corresponder de acuerdo a la información de la ficha técnica, se solicito al área de numeración que valide si era correcto lo declarado para informar al cliente, al no contar con la información a tiempo se le informa al cliente que se tiene demoras de levante porque aduana se encontraba revisando el tema de la partida, información incorrecta. </a:t>
            </a:r>
          </a:p>
          <a:p>
            <a:r>
              <a:rPr lang="es-PE" sz="1200" b="1" dirty="0" smtClean="0">
                <a:solidFill>
                  <a:schemeClr val="tx1">
                    <a:lumMod val="50000"/>
                    <a:lumOff val="50000"/>
                  </a:schemeClr>
                </a:solidFill>
                <a:latin typeface="Century Gothic" panose="020B0502020202020204" pitchFamily="34" charset="0"/>
                <a:cs typeface="Calibri Light" panose="020F0302020204030204" pitchFamily="34" charset="0"/>
              </a:rPr>
              <a:t>Contingencia: </a:t>
            </a:r>
            <a:r>
              <a:rPr lang="es-PE" sz="1200" dirty="0" smtClean="0">
                <a:solidFill>
                  <a:schemeClr val="tx1">
                    <a:lumMod val="50000"/>
                    <a:lumOff val="50000"/>
                  </a:schemeClr>
                </a:solidFill>
                <a:latin typeface="Century Gothic" panose="020B0502020202020204" pitchFamily="34" charset="0"/>
                <a:cs typeface="Calibri Light" panose="020F0302020204030204" pitchFamily="34" charset="0"/>
              </a:rPr>
              <a:t>Frente a las demoras y a la información dada al cliente se venció el plazo de uso de área por no brindar información correcta a tiempo al cliente, generando sobrecostos de 5 días de uso de área por el total de contenedores.</a:t>
            </a:r>
          </a:p>
          <a:p>
            <a:r>
              <a:rPr lang="es-PE" sz="1200" b="1" dirty="0" smtClean="0">
                <a:solidFill>
                  <a:schemeClr val="tx1">
                    <a:lumMod val="50000"/>
                    <a:lumOff val="50000"/>
                  </a:schemeClr>
                </a:solidFill>
                <a:latin typeface="Century Gothic" panose="020B0502020202020204" pitchFamily="34" charset="0"/>
                <a:cs typeface="Calibri Light" panose="020F0302020204030204" pitchFamily="34" charset="0"/>
              </a:rPr>
              <a:t>Medidas correctivas:</a:t>
            </a:r>
            <a:r>
              <a:rPr lang="es-PE" sz="1200" b="1" dirty="0">
                <a:solidFill>
                  <a:schemeClr val="tx1">
                    <a:lumMod val="50000"/>
                    <a:lumOff val="50000"/>
                  </a:schemeClr>
                </a:solidFill>
                <a:latin typeface="Century Gothic" panose="020B0502020202020204" pitchFamily="34" charset="0"/>
                <a:cs typeface="Calibri Light" panose="020F0302020204030204" pitchFamily="34" charset="0"/>
              </a:rPr>
              <a:t> </a:t>
            </a:r>
            <a:r>
              <a:rPr lang="es-PE" sz="1200" dirty="0" smtClean="0">
                <a:solidFill>
                  <a:schemeClr val="tx1">
                    <a:lumMod val="50000"/>
                    <a:lumOff val="50000"/>
                  </a:schemeClr>
                </a:solidFill>
                <a:latin typeface="Century Gothic" panose="020B0502020202020204" pitchFamily="34" charset="0"/>
                <a:cs typeface="Calibri Light" panose="020F0302020204030204" pitchFamily="34" charset="0"/>
              </a:rPr>
              <a:t>No se debe asumir una información de clasificación arancelaria si no se tiene claro el tema, es importante contar con la información del área técnica, si esta no se tiene a tiempo indicar al cliente que tenemos demoras internas y escalarlas internamente pero no podemos tomar el nombre de aduanas si no es correcto.</a:t>
            </a:r>
          </a:p>
          <a:p>
            <a:r>
              <a:rPr lang="es-PE" sz="1200" b="1" dirty="0" smtClean="0">
                <a:solidFill>
                  <a:schemeClr val="tx1">
                    <a:lumMod val="50000"/>
                    <a:lumOff val="50000"/>
                  </a:schemeClr>
                </a:solidFill>
                <a:latin typeface="Century Gothic" panose="020B0502020202020204" pitchFamily="34" charset="0"/>
                <a:cs typeface="Calibri Light" panose="020F0302020204030204" pitchFamily="34" charset="0"/>
              </a:rPr>
              <a:t>Aprendizajes: </a:t>
            </a:r>
            <a:r>
              <a:rPr lang="es-PE" sz="1200" dirty="0" smtClean="0">
                <a:solidFill>
                  <a:schemeClr val="tx1">
                    <a:lumMod val="50000"/>
                    <a:lumOff val="50000"/>
                  </a:schemeClr>
                </a:solidFill>
                <a:latin typeface="Century Gothic" panose="020B0502020202020204" pitchFamily="34" charset="0"/>
                <a:cs typeface="Calibri Light" panose="020F0302020204030204" pitchFamily="34" charset="0"/>
              </a:rPr>
              <a:t>El indicar que era problema de aduana, dilato mas los días de solución, pudiendo revisar con el cliente el tema de las p.a. dentro de los tiempos y evitar el riesgo de caer en uso de área.</a:t>
            </a:r>
            <a:endParaRPr lang="es-PE" sz="1200" dirty="0">
              <a:solidFill>
                <a:schemeClr val="tx1">
                  <a:lumMod val="50000"/>
                  <a:lumOff val="50000"/>
                </a:schemeClr>
              </a:solidFill>
              <a:latin typeface="Century Gothic" panose="020B0502020202020204" pitchFamily="34" charset="0"/>
              <a:cs typeface="Calibri Light" panose="020F0302020204030204" pitchFamily="34" charset="0"/>
            </a:endParaRPr>
          </a:p>
        </p:txBody>
      </p:sp>
    </p:spTree>
    <p:extLst>
      <p:ext uri="{BB962C8B-B14F-4D97-AF65-F5344CB8AC3E}">
        <p14:creationId xmlns:p14="http://schemas.microsoft.com/office/powerpoint/2010/main" val="181893986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2334</TotalTime>
  <Words>3116</Words>
  <Application>Microsoft Office PowerPoint</Application>
  <PresentationFormat>Panorámica</PresentationFormat>
  <Paragraphs>199</Paragraphs>
  <Slides>25</Slides>
  <Notes>14</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25</vt:i4>
      </vt:variant>
    </vt:vector>
  </HeadingPairs>
  <TitlesOfParts>
    <vt:vector size="30" baseType="lpstr">
      <vt:lpstr>Arial</vt:lpstr>
      <vt:lpstr>Calibri</vt:lpstr>
      <vt:lpstr>Calibri Light</vt:lpstr>
      <vt:lpstr>Century Gothic</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Daniela Oliva</dc:creator>
  <cp:lastModifiedBy>Rosmery Jesus</cp:lastModifiedBy>
  <cp:revision>58</cp:revision>
  <dcterms:created xsi:type="dcterms:W3CDTF">2021-10-18T18:36:43Z</dcterms:created>
  <dcterms:modified xsi:type="dcterms:W3CDTF">2021-12-31T03:37:39Z</dcterms:modified>
</cp:coreProperties>
</file>